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p:regular r:id="rId38"/>
      <p:bold r:id="rId39"/>
      <p:italic r:id="rId40"/>
      <p:boldItalic r:id="rId41"/>
    </p:embeddedFont>
    <p:embeddedFont>
      <p:font typeface="Amatic SC"/>
      <p:regular r:id="rId42"/>
      <p:bold r:id="rId43"/>
    </p:embeddedFont>
    <p:embeddedFont>
      <p:font typeface="Source Code Pro"/>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07C8EAD-3A60-435E-BE35-CCFA85FA09F8}">
  <a:tblStyle styleId="{007C8EAD-3A60-435E-BE35-CCFA85FA09F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98CE349-8CC6-451E-9802-9829AAB7035B}"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4.xml"/><Relationship Id="rId42" Type="http://schemas.openxmlformats.org/officeDocument/2006/relationships/font" Target="fonts/AmaticSC-regular.fntdata"/><Relationship Id="rId41" Type="http://schemas.openxmlformats.org/officeDocument/2006/relationships/font" Target="fonts/Roboto-boldItalic.fntdata"/><Relationship Id="rId22" Type="http://schemas.openxmlformats.org/officeDocument/2006/relationships/slide" Target="slides/slide16.xml"/><Relationship Id="rId44" Type="http://schemas.openxmlformats.org/officeDocument/2006/relationships/font" Target="fonts/SourceCodePro-regular.fntdata"/><Relationship Id="rId21" Type="http://schemas.openxmlformats.org/officeDocument/2006/relationships/slide" Target="slides/slide15.xml"/><Relationship Id="rId43" Type="http://schemas.openxmlformats.org/officeDocument/2006/relationships/font" Target="fonts/AmaticSC-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SourceCodePr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bold.fntdata"/><Relationship Id="rId16" Type="http://schemas.openxmlformats.org/officeDocument/2006/relationships/slide" Target="slides/slide10.xml"/><Relationship Id="rId38" Type="http://schemas.openxmlformats.org/officeDocument/2006/relationships/font" Target="fonts/Robo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anufacturing" TargetMode="External"/><Relationship Id="rId3" Type="http://schemas.openxmlformats.org/officeDocument/2006/relationships/hyperlink" Target="https://en.wikipedia.org/wiki/Technology"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6f8e7f18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6f8e7f185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7f61283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7f61283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7f61283f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7f61283f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7f61283f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7f61283f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7f61283f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7f61283f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7f61283f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7f61283f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7f61283f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7f61283f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47f61283f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7f61283f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7f61283f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7f61283f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7f61283f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7f61283f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46f8e7f18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6f8e7f18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DOL: Department of Labor</a:t>
            </a:r>
            <a:endParaRPr/>
          </a:p>
          <a:p>
            <a:pPr indent="0" lvl="0" marL="0" rtl="0" algn="l">
              <a:spcBef>
                <a:spcPts val="0"/>
              </a:spcBef>
              <a:spcAft>
                <a:spcPts val="0"/>
              </a:spcAft>
              <a:buNone/>
            </a:pPr>
            <a:r>
              <a:rPr lang="en"/>
              <a:t>Pie chart from DHS (Department of Homeland Security) Data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7f61283f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7f61283f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8084a123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8084a123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7f61283f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7f61283f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6f8e7f185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6f8e7f185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4706e63e2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706e63e2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70a3ca70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70a3ca70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70a3ca70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70a3ca70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70a3ca70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70a3ca70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7139226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7139226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470a3ca70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470a3ca70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6f8e7f185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6f8e7f18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46f8e7f18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46f8e7f18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Last bullet explanation: we were already in the game when we realized that we’d have preferred a dataset with more numeric variables, ours had only one that we could use  (wage levels).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6f8e7f18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6f8e7f18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6f8e7f18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6f8e7f18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Roboto"/>
                <a:ea typeface="Roboto"/>
                <a:cs typeface="Roboto"/>
                <a:sym typeface="Roboto"/>
              </a:rPr>
              <a:t>9089</a:t>
            </a:r>
            <a:r>
              <a:rPr lang="en" sz="1200">
                <a:solidFill>
                  <a:srgbClr val="222222"/>
                </a:solidFill>
                <a:highlight>
                  <a:srgbClr val="FFFFFF"/>
                </a:highlight>
                <a:latin typeface="Roboto"/>
                <a:ea typeface="Roboto"/>
                <a:cs typeface="Roboto"/>
                <a:sym typeface="Roboto"/>
              </a:rPr>
              <a:t> is the form distributed by the United States Government Department of Labor so foreign employees can get permanent work approval. (wage variables are as reported in 9089)</a:t>
            </a:r>
            <a:endParaRPr sz="1200">
              <a:solidFill>
                <a:srgbClr val="222222"/>
              </a:solidFill>
              <a:highlight>
                <a:srgbClr val="FFFFFF"/>
              </a:highlight>
              <a:latin typeface="Roboto"/>
              <a:ea typeface="Roboto"/>
              <a:cs typeface="Roboto"/>
              <a:sym typeface="Roboto"/>
            </a:endParaRPr>
          </a:p>
          <a:p>
            <a:pPr indent="0" lvl="0" marL="0" rtl="0" algn="l">
              <a:lnSpc>
                <a:spcPct val="107916"/>
              </a:lnSpc>
              <a:spcBef>
                <a:spcPts val="600"/>
              </a:spcBef>
              <a:spcAft>
                <a:spcPts val="600"/>
              </a:spcAft>
              <a:buNone/>
            </a:pPr>
            <a:r>
              <a:rPr lang="en">
                <a:highlight>
                  <a:srgbClr val="FFFFFF"/>
                </a:highlight>
                <a:latin typeface="Calibri"/>
                <a:ea typeface="Calibri"/>
                <a:cs typeface="Calibri"/>
                <a:sym typeface="Calibri"/>
              </a:rPr>
              <a:t>In addition, we have also looked at news articles on immigration research, and government data to get a better understanding of the overall immigration and permanent worker visa context in the US. Includes DHS and DOL + news articles</a:t>
            </a:r>
            <a:endParaRPr sz="1200">
              <a:solidFill>
                <a:srgbClr val="222222"/>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6f8e7f185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6f8e7f185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6f8e7f185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6f8e7f185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rgbClr val="000000"/>
              </a:buClr>
              <a:buSzPts val="1100"/>
              <a:buFont typeface="Arial"/>
              <a:buChar char="-"/>
            </a:pPr>
            <a:r>
              <a:rPr lang="en"/>
              <a:t>H1-B, but also TPS and H-2B</a:t>
            </a:r>
            <a:endParaRPr/>
          </a:p>
          <a:p>
            <a:pPr indent="-298450" lvl="1" marL="914400" rtl="0" algn="l">
              <a:lnSpc>
                <a:spcPct val="115000"/>
              </a:lnSpc>
              <a:spcBef>
                <a:spcPts val="0"/>
              </a:spcBef>
              <a:spcAft>
                <a:spcPts val="0"/>
              </a:spcAft>
              <a:buClr>
                <a:srgbClr val="000000"/>
              </a:buClr>
              <a:buSzPts val="1100"/>
              <a:buFont typeface="Arial"/>
              <a:buChar char="-"/>
            </a:pPr>
            <a:r>
              <a:rPr lang="en"/>
              <a:t>&gt; unique(dataset$VISA)</a:t>
            </a:r>
            <a:endParaRPr/>
          </a:p>
          <a:p>
            <a:pPr indent="-298450" lvl="1" marL="914400" rtl="0" algn="l">
              <a:lnSpc>
                <a:spcPct val="115000"/>
              </a:lnSpc>
              <a:spcBef>
                <a:spcPts val="0"/>
              </a:spcBef>
              <a:spcAft>
                <a:spcPts val="0"/>
              </a:spcAft>
              <a:buClr>
                <a:srgbClr val="000000"/>
              </a:buClr>
              <a:buSzPts val="1100"/>
              <a:buFont typeface="Arial"/>
              <a:buChar char="-"/>
            </a:pPr>
            <a:r>
              <a:rPr lang="en"/>
              <a:t> [1] "J-1"        "B-2"        "H-1B"       "L-1"        "EWI"        "E-2"        ""           "E-1"        "H-2B"       "TPS"       </a:t>
            </a:r>
            <a:endParaRPr/>
          </a:p>
          <a:p>
            <a:pPr indent="-298450" lvl="1" marL="914400" rtl="0" algn="l">
              <a:lnSpc>
                <a:spcPct val="115000"/>
              </a:lnSpc>
              <a:spcBef>
                <a:spcPts val="0"/>
              </a:spcBef>
              <a:spcAft>
                <a:spcPts val="0"/>
              </a:spcAft>
              <a:buClr>
                <a:srgbClr val="000000"/>
              </a:buClr>
              <a:buSzPts val="1100"/>
              <a:buFont typeface="Arial"/>
              <a:buChar char="-"/>
            </a:pPr>
            <a:r>
              <a:rPr lang="en"/>
              <a:t>[11] "F-1"        "B-1"        "C-1"        "Not in USA" "TN"         "H-4"        "O-1"        "R-1"        "L-2"        "Q"         </a:t>
            </a:r>
            <a:endParaRPr/>
          </a:p>
          <a:p>
            <a:pPr indent="-298450" lvl="1" marL="914400" rtl="0" algn="l">
              <a:lnSpc>
                <a:spcPct val="115000"/>
              </a:lnSpc>
              <a:spcBef>
                <a:spcPts val="0"/>
              </a:spcBef>
              <a:spcAft>
                <a:spcPts val="0"/>
              </a:spcAft>
              <a:buClr>
                <a:srgbClr val="000000"/>
              </a:buClr>
              <a:buSzPts val="1100"/>
              <a:buFont typeface="Arial"/>
              <a:buChar char="-"/>
            </a:pPr>
            <a:r>
              <a:rPr lang="en"/>
              <a:t>[21] "F-2"        "H-1B1"      "Parolee"    "G-5"        "E-3"        "H-2A"       "VWT"        "P-1"        "A1/A2"      "D-1"       </a:t>
            </a:r>
            <a:endParaRPr/>
          </a:p>
          <a:p>
            <a:pPr indent="-298450" lvl="1" marL="914400" rtl="0" algn="l">
              <a:lnSpc>
                <a:spcPct val="115000"/>
              </a:lnSpc>
              <a:spcBef>
                <a:spcPts val="0"/>
              </a:spcBef>
              <a:spcAft>
                <a:spcPts val="0"/>
              </a:spcAft>
              <a:buClr>
                <a:srgbClr val="000000"/>
              </a:buClr>
              <a:buSzPts val="1100"/>
              <a:buFont typeface="Arial"/>
              <a:buChar char="-"/>
            </a:pPr>
            <a:r>
              <a:rPr lang="en"/>
              <a:t>[31] "A-3"        "R-2"        "H-1C"       "H-3"        "J-2"        "P-4"        "I"          "H-1A"       "G-1"        "VWB"       </a:t>
            </a:r>
            <a:endParaRPr/>
          </a:p>
          <a:p>
            <a:pPr indent="-298450" lvl="1" marL="914400" rtl="0" algn="l">
              <a:lnSpc>
                <a:spcPct val="115000"/>
              </a:lnSpc>
              <a:spcBef>
                <a:spcPts val="0"/>
              </a:spcBef>
              <a:spcAft>
                <a:spcPts val="0"/>
              </a:spcAft>
              <a:buClr>
                <a:srgbClr val="000000"/>
              </a:buClr>
              <a:buSzPts val="1100"/>
              <a:buFont typeface="Arial"/>
              <a:buChar char="-"/>
            </a:pPr>
            <a:r>
              <a:rPr lang="en"/>
              <a:t>[41] "G-4"        "P-3"        "AOS/H-1B"   "O-3"        "Parol"      "O-2"        "H1B"        "N"          "T-1"        "TD"        </a:t>
            </a:r>
            <a:endParaRPr/>
          </a:p>
          <a:p>
            <a:pPr indent="-298450" lvl="1" marL="914400" rtl="0" algn="l">
              <a:lnSpc>
                <a:spcPct val="115000"/>
              </a:lnSpc>
              <a:spcBef>
                <a:spcPts val="0"/>
              </a:spcBef>
              <a:spcAft>
                <a:spcPts val="0"/>
              </a:spcAft>
              <a:buClr>
                <a:srgbClr val="000000"/>
              </a:buClr>
              <a:buSzPts val="1100"/>
              <a:buFont typeface="Arial"/>
              <a:buChar char="-"/>
            </a:pPr>
            <a:r>
              <a:rPr lang="en"/>
              <a:t>[51] "M-1"        "K-1"        "U-1"        "AOS"        "P-2"        "C-3"        "V-2"   </a:t>
            </a:r>
            <a:endParaRPr/>
          </a:p>
          <a:p>
            <a:pPr indent="-298450" lvl="1" marL="914400" rtl="0" algn="l">
              <a:lnSpc>
                <a:spcPct val="115000"/>
              </a:lnSpc>
              <a:spcBef>
                <a:spcPts val="0"/>
              </a:spcBef>
              <a:spcAft>
                <a:spcPts val="0"/>
              </a:spcAft>
              <a:buClr>
                <a:srgbClr val="000000"/>
              </a:buClr>
              <a:buSzPts val="1100"/>
              <a:buFont typeface="Arial"/>
              <a:buChar char="-"/>
            </a:pPr>
            <a:r>
              <a:t/>
            </a:r>
            <a:endParaRPr/>
          </a:p>
          <a:p>
            <a:pPr indent="0" lvl="0" marL="0" rtl="0" algn="l">
              <a:lnSpc>
                <a:spcPct val="115000"/>
              </a:lnSpc>
              <a:spcBef>
                <a:spcPts val="1600"/>
              </a:spcBef>
              <a:spcAft>
                <a:spcPts val="0"/>
              </a:spcAft>
              <a:buNone/>
            </a:pPr>
            <a:r>
              <a:rPr lang="en"/>
              <a:t>&gt; unique(dataset$INDUSTRY)</a:t>
            </a:r>
            <a:endParaRPr/>
          </a:p>
          <a:p>
            <a:pPr indent="0" lvl="0" marL="0" rtl="0" algn="l">
              <a:lnSpc>
                <a:spcPct val="115000"/>
              </a:lnSpc>
              <a:spcBef>
                <a:spcPts val="1600"/>
              </a:spcBef>
              <a:spcAft>
                <a:spcPts val="0"/>
              </a:spcAft>
              <a:buNone/>
            </a:pPr>
            <a:r>
              <a:rPr lang="en"/>
              <a:t> [1] "IT"                    "Other Economic Sector" "Aerospace"             "Advanced Mfg"          "Educational Services" </a:t>
            </a:r>
            <a:endParaRPr/>
          </a:p>
          <a:p>
            <a:pPr indent="0" lvl="0" marL="0" rtl="0" algn="l">
              <a:lnSpc>
                <a:spcPct val="115000"/>
              </a:lnSpc>
              <a:spcBef>
                <a:spcPts val="1600"/>
              </a:spcBef>
              <a:spcAft>
                <a:spcPts val="0"/>
              </a:spcAft>
              <a:buNone/>
            </a:pPr>
            <a:r>
              <a:rPr lang="en"/>
              <a:t> [6] "Retail"                "Construction"          "Hospitality"           "Automotive"            ""                     </a:t>
            </a:r>
            <a:endParaRPr/>
          </a:p>
          <a:p>
            <a:pPr indent="0" lvl="0" marL="0" rtl="0" algn="l">
              <a:lnSpc>
                <a:spcPct val="115000"/>
              </a:lnSpc>
              <a:spcBef>
                <a:spcPts val="1600"/>
              </a:spcBef>
              <a:spcAft>
                <a:spcPts val="0"/>
              </a:spcAft>
              <a:buNone/>
            </a:pPr>
            <a:r>
              <a:rPr lang="en"/>
              <a:t>[11] "Health Care"           "Agribusiness"          "Finance"               "Energy"                "Transportation"       </a:t>
            </a:r>
            <a:endParaRPr/>
          </a:p>
          <a:p>
            <a:pPr indent="0" lvl="0" marL="0" rtl="0" algn="l">
              <a:lnSpc>
                <a:spcPct val="115000"/>
              </a:lnSpc>
              <a:spcBef>
                <a:spcPts val="1600"/>
              </a:spcBef>
              <a:spcAft>
                <a:spcPts val="0"/>
              </a:spcAft>
              <a:buNone/>
            </a:pPr>
            <a:r>
              <a:rPr lang="en"/>
              <a:t>[16] "Homeland Security"     "Biotechnology"         "Geospatial" </a:t>
            </a:r>
            <a:endParaRPr/>
          </a:p>
          <a:p>
            <a:pPr indent="0" lvl="0" marL="0" rtl="0" algn="l">
              <a:lnSpc>
                <a:spcPct val="115000"/>
              </a:lnSpc>
              <a:spcBef>
                <a:spcPts val="1600"/>
              </a:spcBef>
              <a:spcAft>
                <a:spcPts val="0"/>
              </a:spcAft>
              <a:buNone/>
            </a:pPr>
            <a:r>
              <a:rPr lang="en" sz="1050">
                <a:solidFill>
                  <a:srgbClr val="222222"/>
                </a:solidFill>
                <a:highlight>
                  <a:srgbClr val="FFFFFF"/>
                </a:highlight>
              </a:rPr>
              <a:t>Advanced </a:t>
            </a:r>
            <a:r>
              <a:rPr lang="en" sz="1050" u="sng">
                <a:solidFill>
                  <a:srgbClr val="0B0080"/>
                </a:solidFill>
                <a:highlight>
                  <a:srgbClr val="FFFFFF"/>
                </a:highlight>
                <a:hlinkClick r:id="rId2"/>
              </a:rPr>
              <a:t>manufacturing</a:t>
            </a:r>
            <a:r>
              <a:rPr lang="en" sz="1050">
                <a:solidFill>
                  <a:srgbClr val="222222"/>
                </a:solidFill>
                <a:highlight>
                  <a:srgbClr val="FFFFFF"/>
                </a:highlight>
              </a:rPr>
              <a:t> involves the use of </a:t>
            </a:r>
            <a:r>
              <a:rPr lang="en" sz="1050" u="sng">
                <a:solidFill>
                  <a:srgbClr val="0B0080"/>
                </a:solidFill>
                <a:highlight>
                  <a:srgbClr val="FFFFFF"/>
                </a:highlight>
                <a:hlinkClick r:id="rId3"/>
              </a:rPr>
              <a:t>technology</a:t>
            </a:r>
            <a:r>
              <a:rPr lang="en" sz="1050">
                <a:solidFill>
                  <a:srgbClr val="222222"/>
                </a:solidFill>
                <a:highlight>
                  <a:srgbClr val="FFFFFF"/>
                </a:highlight>
              </a:rPr>
              <a:t> to improve products and/or processes: Computer technologies, robotics, sustainable/green technologies</a:t>
            </a:r>
            <a:endParaRPr/>
          </a:p>
          <a:p>
            <a:pPr indent="0" lvl="0" marL="0" rtl="0" algn="l">
              <a:lnSpc>
                <a:spcPct val="102272"/>
              </a:lnSpc>
              <a:spcBef>
                <a:spcPts val="1600"/>
              </a:spcBef>
              <a:spcAft>
                <a:spcPts val="0"/>
              </a:spcAft>
              <a:buNone/>
            </a:pPr>
            <a:r>
              <a:rPr lang="en">
                <a:highlight>
                  <a:srgbClr val="FFFFFF"/>
                </a:highlight>
              </a:rPr>
              <a:t>&gt; colnames(dataset)=c("COUNTRY", "STATUS","VISA","DATE","CITY","STATE","WAGE","INDUSTRY")</a:t>
            </a:r>
            <a:endParaRPr>
              <a:highlight>
                <a:srgbClr val="FFFFFF"/>
              </a:highlight>
            </a:endParaRPr>
          </a:p>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6f8e7f185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6f8e7f185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2272"/>
              </a:lnSpc>
              <a:spcBef>
                <a:spcPts val="0"/>
              </a:spcBef>
              <a:spcAft>
                <a:spcPts val="0"/>
              </a:spcAft>
              <a:buNone/>
            </a:pPr>
            <a:r>
              <a:rPr lang="en" sz="1000">
                <a:solidFill>
                  <a:srgbClr val="0000FF"/>
                </a:solidFill>
                <a:highlight>
                  <a:srgbClr val="FFFFFF"/>
                </a:highlight>
              </a:rPr>
              <a:t>&gt; ylow</a:t>
            </a:r>
            <a:endParaRPr sz="1000">
              <a:solidFill>
                <a:srgbClr val="0000FF"/>
              </a:solidFill>
              <a:highlight>
                <a:srgbClr val="FFFFFF"/>
              </a:highlight>
            </a:endParaRPr>
          </a:p>
          <a:p>
            <a:pPr indent="0" lvl="0" marL="0" rtl="0" algn="l">
              <a:lnSpc>
                <a:spcPct val="102272"/>
              </a:lnSpc>
              <a:spcBef>
                <a:spcPts val="0"/>
              </a:spcBef>
              <a:spcAft>
                <a:spcPts val="0"/>
              </a:spcAft>
              <a:buNone/>
            </a:pPr>
            <a:r>
              <a:rPr lang="en" sz="1000">
                <a:highlight>
                  <a:srgbClr val="FFFFFF"/>
                </a:highlight>
              </a:rPr>
              <a:t>[1] 12244.38</a:t>
            </a:r>
            <a:endParaRPr sz="1000">
              <a:highlight>
                <a:srgbClr val="FFFFFF"/>
              </a:highlight>
            </a:endParaRPr>
          </a:p>
          <a:p>
            <a:pPr indent="0" lvl="0" marL="0" rtl="0" algn="l">
              <a:lnSpc>
                <a:spcPct val="102272"/>
              </a:lnSpc>
              <a:spcBef>
                <a:spcPts val="0"/>
              </a:spcBef>
              <a:spcAft>
                <a:spcPts val="0"/>
              </a:spcAft>
              <a:buNone/>
            </a:pPr>
            <a:r>
              <a:rPr lang="en" sz="1000">
                <a:solidFill>
                  <a:srgbClr val="0000FF"/>
                </a:solidFill>
                <a:highlight>
                  <a:srgbClr val="FFFFFF"/>
                </a:highlight>
              </a:rPr>
              <a:t>&gt; yup</a:t>
            </a:r>
            <a:endParaRPr sz="1000">
              <a:solidFill>
                <a:srgbClr val="0000FF"/>
              </a:solidFill>
              <a:highlight>
                <a:srgbClr val="FFFFFF"/>
              </a:highlight>
            </a:endParaRPr>
          </a:p>
          <a:p>
            <a:pPr indent="0" lvl="0" marL="0" rtl="0" algn="l">
              <a:lnSpc>
                <a:spcPct val="102272"/>
              </a:lnSpc>
              <a:spcBef>
                <a:spcPts val="0"/>
              </a:spcBef>
              <a:spcAft>
                <a:spcPts val="0"/>
              </a:spcAft>
              <a:buNone/>
            </a:pPr>
            <a:r>
              <a:rPr lang="en" sz="1000">
                <a:highlight>
                  <a:srgbClr val="FFFFFF"/>
                </a:highlight>
              </a:rPr>
              <a:t>[1] 162147.6</a:t>
            </a:r>
            <a:endParaRPr sz="1000">
              <a:highlight>
                <a:srgbClr val="FFFFFF"/>
              </a:highlight>
            </a:endParaRPr>
          </a:p>
          <a:p>
            <a:pPr indent="0" lvl="0" marL="0" rtl="0" algn="l">
              <a:spcBef>
                <a:spcPts val="0"/>
              </a:spcBef>
              <a:spcAft>
                <a:spcPts val="0"/>
              </a:spcAft>
              <a:buNone/>
            </a:pPr>
            <a:r>
              <a:rPr lang="en"/>
              <a:t>Y axis: wages</a:t>
            </a:r>
            <a:endParaRPr/>
          </a:p>
          <a:p>
            <a:pPr indent="0" lvl="0" marL="0" rtl="0" algn="l">
              <a:spcBef>
                <a:spcPts val="0"/>
              </a:spcBef>
              <a:spcAft>
                <a:spcPts val="0"/>
              </a:spcAft>
              <a:buNone/>
            </a:pPr>
            <a:r>
              <a:rPr lang="en"/>
              <a:t>X axis: applicant count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470a3ca70d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70a3ca70d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latin typeface="Roboto"/>
                <a:ea typeface="Roboto"/>
                <a:cs typeface="Roboto"/>
                <a:sym typeface="Roboto"/>
              </a:rPr>
              <a:t>In inferential statistics, the null hypothesis is a general statement or default position that there is no relationship between two measured phenomena, or no association among groups. </a:t>
            </a:r>
            <a:r>
              <a:rPr b="1" lang="en">
                <a:solidFill>
                  <a:srgbClr val="222222"/>
                </a:solidFill>
                <a:highlight>
                  <a:srgbClr val="FFFFFF"/>
                </a:highlight>
                <a:latin typeface="Roboto"/>
                <a:ea typeface="Roboto"/>
                <a:cs typeface="Roboto"/>
                <a:sym typeface="Roboto"/>
              </a:rPr>
              <a:t> (We are unable to reject the null hypothesis)</a:t>
            </a:r>
            <a:endParaRPr b="1">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a:solidFill>
                <a:srgbClr val="222222"/>
              </a:solidFill>
              <a:highlight>
                <a:srgbClr val="FFFFFF"/>
              </a:highlight>
              <a:latin typeface="Roboto"/>
              <a:ea typeface="Roboto"/>
              <a:cs typeface="Roboto"/>
              <a:sym typeface="Roboto"/>
            </a:endParaRPr>
          </a:p>
          <a:p>
            <a:pPr indent="-298450" lvl="0" marL="457200" rtl="0" algn="l">
              <a:spcBef>
                <a:spcPts val="0"/>
              </a:spcBef>
              <a:spcAft>
                <a:spcPts val="0"/>
              </a:spcAft>
              <a:buClr>
                <a:srgbClr val="222222"/>
              </a:buClr>
              <a:buSzPts val="1100"/>
              <a:buFont typeface="Roboto"/>
              <a:buChar char="-"/>
            </a:pPr>
            <a:r>
              <a:rPr lang="en">
                <a:solidFill>
                  <a:srgbClr val="222222"/>
                </a:solidFill>
                <a:highlight>
                  <a:srgbClr val="FFFFFF"/>
                </a:highlight>
                <a:latin typeface="Roboto"/>
                <a:ea typeface="Roboto"/>
                <a:cs typeface="Roboto"/>
                <a:sym typeface="Roboto"/>
              </a:rPr>
              <a:t>No country coefficients significant (surprising, given the preponderance of certain countries in the Visa applications list - next step to look at truncated dataset (after clean up) and see if the country preponderance exists</a:t>
            </a:r>
            <a:endParaRPr>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a:solidFill>
                <a:srgbClr val="222222"/>
              </a:solidFill>
              <a:highlight>
                <a:srgbClr val="FFFFFF"/>
              </a:highlight>
              <a:latin typeface="Roboto"/>
              <a:ea typeface="Roboto"/>
              <a:cs typeface="Roboto"/>
              <a:sym typeface="Roboto"/>
            </a:endParaRPr>
          </a:p>
          <a:p>
            <a:pPr indent="0" lvl="0" marL="0" rtl="0" algn="l">
              <a:lnSpc>
                <a:spcPct val="102272"/>
              </a:lnSpc>
              <a:spcBef>
                <a:spcPts val="0"/>
              </a:spcBef>
              <a:spcAft>
                <a:spcPts val="0"/>
              </a:spcAft>
              <a:buNone/>
            </a:pPr>
            <a:r>
              <a:rPr lang="en" sz="1000">
                <a:solidFill>
                  <a:srgbClr val="0000FF"/>
                </a:solidFill>
                <a:highlight>
                  <a:srgbClr val="FFFFFF"/>
                </a:highlight>
              </a:rPr>
              <a:t>&gt; summary(mylogit)</a:t>
            </a:r>
            <a:endParaRPr sz="1000">
              <a:solidFill>
                <a:srgbClr val="0000FF"/>
              </a:solidFill>
              <a:highlight>
                <a:srgbClr val="FFFFFF"/>
              </a:highlight>
            </a:endParaRPr>
          </a:p>
          <a:p>
            <a:pPr indent="0" lvl="0" marL="0" rtl="0" algn="l">
              <a:lnSpc>
                <a:spcPct val="102272"/>
              </a:lnSpc>
              <a:spcBef>
                <a:spcPts val="0"/>
              </a:spcBef>
              <a:spcAft>
                <a:spcPts val="0"/>
              </a:spcAft>
              <a:buNone/>
            </a:pPr>
            <a:r>
              <a:rPr b="1" lang="en" sz="1000">
                <a:highlight>
                  <a:srgbClr val="FFFFFF"/>
                </a:highlight>
              </a:rPr>
              <a:t>Significant Coefficients only from Industry (not even intercept)</a:t>
            </a:r>
            <a:endParaRPr b="1" sz="1000">
              <a:highlight>
                <a:srgbClr val="FFFFFF"/>
              </a:highlight>
            </a:endParaRPr>
          </a:p>
          <a:p>
            <a:pPr indent="0" lvl="0" marL="0" rtl="0" algn="l">
              <a:lnSpc>
                <a:spcPct val="102272"/>
              </a:lnSpc>
              <a:spcBef>
                <a:spcPts val="0"/>
              </a:spcBef>
              <a:spcAft>
                <a:spcPts val="0"/>
              </a:spcAft>
              <a:buNone/>
            </a:pPr>
            <a:r>
              <a:rPr b="1" lang="en" sz="1000">
                <a:highlight>
                  <a:srgbClr val="FFFFFF"/>
                </a:highlight>
              </a:rPr>
              <a:t>*** </a:t>
            </a:r>
            <a:r>
              <a:rPr lang="en" sz="1000">
                <a:highlight>
                  <a:srgbClr val="FFFFFF"/>
                </a:highlight>
              </a:rPr>
              <a:t>– Agribusiness, Construction, Homeland Security, Hospitality,</a:t>
            </a:r>
            <a:endParaRPr sz="1000">
              <a:highlight>
                <a:srgbClr val="FFFFFF"/>
              </a:highlight>
            </a:endParaRPr>
          </a:p>
          <a:p>
            <a:pPr indent="0" lvl="0" marL="0" rtl="0" algn="l">
              <a:lnSpc>
                <a:spcPct val="102272"/>
              </a:lnSpc>
              <a:spcBef>
                <a:spcPts val="0"/>
              </a:spcBef>
              <a:spcAft>
                <a:spcPts val="0"/>
              </a:spcAft>
              <a:buNone/>
            </a:pPr>
            <a:r>
              <a:rPr lang="en" sz="1000">
                <a:highlight>
                  <a:srgbClr val="FFFFFF"/>
                </a:highlight>
              </a:rPr>
              <a:t>**Other Economic Sectors</a:t>
            </a:r>
            <a:endParaRPr sz="1000">
              <a:highlight>
                <a:srgbClr val="FFFFFF"/>
              </a:highlight>
            </a:endParaRPr>
          </a:p>
          <a:p>
            <a:pPr indent="0" lvl="0" marL="0" rtl="0" algn="l">
              <a:lnSpc>
                <a:spcPct val="102272"/>
              </a:lnSpc>
              <a:spcBef>
                <a:spcPts val="0"/>
              </a:spcBef>
              <a:spcAft>
                <a:spcPts val="0"/>
              </a:spcAft>
              <a:buNone/>
            </a:pPr>
            <a:r>
              <a:rPr lang="en" sz="1000">
                <a:highlight>
                  <a:srgbClr val="FFFFFF"/>
                </a:highlight>
              </a:rPr>
              <a:t>*Transportation</a:t>
            </a:r>
            <a:endParaRPr sz="1000">
              <a:highlight>
                <a:srgbClr val="FFFFFF"/>
              </a:highlight>
            </a:endParaRPr>
          </a:p>
          <a:p>
            <a:pPr indent="0" lvl="0" marL="0" rtl="0" algn="l">
              <a:lnSpc>
                <a:spcPct val="102272"/>
              </a:lnSpc>
              <a:spcBef>
                <a:spcPts val="0"/>
              </a:spcBef>
              <a:spcAft>
                <a:spcPts val="0"/>
              </a:spcAft>
              <a:buNone/>
            </a:pPr>
            <a:r>
              <a:t/>
            </a:r>
            <a:endParaRPr sz="1000">
              <a:highlight>
                <a:srgbClr val="FFFFFF"/>
              </a:highlight>
            </a:endParaRPr>
          </a:p>
          <a:p>
            <a:pPr indent="0" lvl="0" marL="0" rtl="0" algn="l">
              <a:lnSpc>
                <a:spcPct val="102272"/>
              </a:lnSpc>
              <a:spcBef>
                <a:spcPts val="0"/>
              </a:spcBef>
              <a:spcAft>
                <a:spcPts val="0"/>
              </a:spcAft>
              <a:buNone/>
            </a:pPr>
            <a:r>
              <a:rPr lang="en" sz="1000">
                <a:solidFill>
                  <a:srgbClr val="0000FF"/>
                </a:solidFill>
                <a:highlight>
                  <a:srgbClr val="FFFFFF"/>
                </a:highlight>
              </a:rPr>
              <a:t>&gt; summary(mylogit_industry)</a:t>
            </a:r>
            <a:endParaRPr sz="1000">
              <a:solidFill>
                <a:srgbClr val="0000FF"/>
              </a:solidFill>
              <a:highlight>
                <a:srgbClr val="FFFFFF"/>
              </a:highlight>
            </a:endParaRPr>
          </a:p>
          <a:p>
            <a:pPr indent="0" lvl="0" marL="0" rtl="0" algn="l">
              <a:lnSpc>
                <a:spcPct val="102272"/>
              </a:lnSpc>
              <a:spcBef>
                <a:spcPts val="0"/>
              </a:spcBef>
              <a:spcAft>
                <a:spcPts val="0"/>
              </a:spcAft>
              <a:buNone/>
            </a:pPr>
            <a:r>
              <a:t/>
            </a:r>
            <a:endParaRPr sz="1000">
              <a:highlight>
                <a:srgbClr val="FFFFFF"/>
              </a:highlight>
            </a:endParaRPr>
          </a:p>
          <a:p>
            <a:pPr indent="0" lvl="0" marL="0" rtl="0" algn="l">
              <a:spcBef>
                <a:spcPts val="0"/>
              </a:spcBef>
              <a:spcAft>
                <a:spcPts val="0"/>
              </a:spcAft>
              <a:buNone/>
            </a:pPr>
            <a:r>
              <a:t/>
            </a:r>
            <a:endParaRPr b="1">
              <a:solidFill>
                <a:srgbClr val="222222"/>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6f8e7f185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6f8e7f185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7.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2.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2.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18.png"/><Relationship Id="rId5"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27.png"/><Relationship Id="rId5"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kaggle.com/jboysen/us-perm-visas" TargetMode="External"/><Relationship Id="rId4" Type="http://schemas.openxmlformats.org/officeDocument/2006/relationships/image" Target="../media/image6.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6D7A8"/>
        </a:solidFill>
      </p:bgPr>
    </p:bg>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p>
            <a:pPr indent="0" lvl="0" marL="0" rtl="0" algn="just">
              <a:spcBef>
                <a:spcPts val="600"/>
              </a:spcBef>
              <a:spcAft>
                <a:spcPts val="0"/>
              </a:spcAft>
              <a:buNone/>
            </a:pPr>
            <a:r>
              <a:t/>
            </a:r>
            <a:endParaRPr sz="1400">
              <a:solidFill>
                <a:srgbClr val="4472C4"/>
              </a:solidFill>
              <a:latin typeface="Calibri"/>
              <a:ea typeface="Calibri"/>
              <a:cs typeface="Calibri"/>
              <a:sym typeface="Calibri"/>
            </a:endParaRPr>
          </a:p>
          <a:p>
            <a:pPr indent="0" lvl="0" marL="0" rtl="0" algn="ctr">
              <a:spcBef>
                <a:spcPts val="0"/>
              </a:spcBef>
              <a:spcAft>
                <a:spcPts val="0"/>
              </a:spcAft>
              <a:buNone/>
            </a:pPr>
            <a:r>
              <a:rPr lang="en" sz="6000">
                <a:solidFill>
                  <a:srgbClr val="000000"/>
                </a:solidFill>
              </a:rPr>
              <a:t>Employment-Related US Permanent visas:</a:t>
            </a:r>
            <a:r>
              <a:rPr b="0" lang="en" sz="6000">
                <a:solidFill>
                  <a:srgbClr val="000000"/>
                </a:solidFill>
              </a:rPr>
              <a:t>Applicant attributes</a:t>
            </a:r>
            <a:endParaRPr b="0" sz="6000">
              <a:solidFill>
                <a:srgbClr val="000000"/>
              </a:solidFill>
            </a:endParaRPr>
          </a:p>
        </p:txBody>
      </p:sp>
      <p:sp>
        <p:nvSpPr>
          <p:cNvPr id="57" name="Google Shape;57;p13"/>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Sanaz Jamloo, Sangeeta Nandi, Omer Orhan </a:t>
            </a:r>
            <a:r>
              <a:rPr b="0" i="1" lang="en"/>
              <a:t>(alphabetical order)</a:t>
            </a:r>
            <a:endParaRPr b="0"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Exploring variables: EMPLOYER STATES</a:t>
            </a:r>
            <a:endParaRPr/>
          </a:p>
        </p:txBody>
      </p:sp>
      <p:sp>
        <p:nvSpPr>
          <p:cNvPr id="131" name="Google Shape;131;p22"/>
          <p:cNvSpPr txBox="1"/>
          <p:nvPr>
            <p:ph idx="1" type="body"/>
          </p:nvPr>
        </p:nvSpPr>
        <p:spPr>
          <a:xfrm>
            <a:off x="15455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t>This graph shows top 10 employers by state</a:t>
            </a:r>
            <a:endParaRPr b="1" sz="1400"/>
          </a:p>
        </p:txBody>
      </p:sp>
      <p:pic>
        <p:nvPicPr>
          <p:cNvPr id="132" name="Google Shape;132;p22"/>
          <p:cNvPicPr preferRelativeResize="0"/>
          <p:nvPr/>
        </p:nvPicPr>
        <p:blipFill>
          <a:blip r:embed="rId3">
            <a:alphaModFix/>
          </a:blip>
          <a:stretch>
            <a:fillRect/>
          </a:stretch>
        </p:blipFill>
        <p:spPr>
          <a:xfrm>
            <a:off x="4323200" y="1719025"/>
            <a:ext cx="4509100" cy="2965850"/>
          </a:xfrm>
          <a:prstGeom prst="rect">
            <a:avLst/>
          </a:prstGeom>
          <a:noFill/>
          <a:ln>
            <a:noFill/>
          </a:ln>
        </p:spPr>
      </p:pic>
      <p:pic>
        <p:nvPicPr>
          <p:cNvPr id="133" name="Google Shape;133;p22"/>
          <p:cNvPicPr preferRelativeResize="0"/>
          <p:nvPr/>
        </p:nvPicPr>
        <p:blipFill>
          <a:blip r:embed="rId4">
            <a:alphaModFix/>
          </a:blip>
          <a:stretch>
            <a:fillRect/>
          </a:stretch>
        </p:blipFill>
        <p:spPr>
          <a:xfrm>
            <a:off x="392500" y="2506600"/>
            <a:ext cx="3930701" cy="1897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EXPLORING VARIABLES: Visa Types</a:t>
            </a:r>
            <a:endParaRPr/>
          </a:p>
          <a:p>
            <a:pPr indent="0" lvl="0" marL="0" rtl="0" algn="l">
              <a:spcBef>
                <a:spcPts val="0"/>
              </a:spcBef>
              <a:spcAft>
                <a:spcPts val="0"/>
              </a:spcAft>
              <a:buNone/>
            </a:pPr>
            <a:r>
              <a:t/>
            </a:r>
            <a:endParaRPr/>
          </a:p>
        </p:txBody>
      </p:sp>
      <p:sp>
        <p:nvSpPr>
          <p:cNvPr id="139" name="Google Shape;139;p23"/>
          <p:cNvSpPr txBox="1"/>
          <p:nvPr>
            <p:ph idx="1" type="body"/>
          </p:nvPr>
        </p:nvSpPr>
        <p:spPr>
          <a:xfrm>
            <a:off x="311700" y="1228675"/>
            <a:ext cx="86433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Top 20 visa types that are processed to permanent worker status</a:t>
            </a:r>
            <a:endParaRPr b="1" sz="1600"/>
          </a:p>
          <a:p>
            <a:pPr indent="0" lvl="0" marL="0" rtl="0" algn="l">
              <a:spcBef>
                <a:spcPts val="1600"/>
              </a:spcBef>
              <a:spcAft>
                <a:spcPts val="1600"/>
              </a:spcAft>
              <a:buNone/>
            </a:pPr>
            <a:r>
              <a:t/>
            </a:r>
            <a:endParaRPr sz="1400"/>
          </a:p>
        </p:txBody>
      </p:sp>
      <p:pic>
        <p:nvPicPr>
          <p:cNvPr id="140" name="Google Shape;140;p23"/>
          <p:cNvPicPr preferRelativeResize="0"/>
          <p:nvPr/>
        </p:nvPicPr>
        <p:blipFill>
          <a:blip r:embed="rId3">
            <a:alphaModFix/>
          </a:blip>
          <a:stretch>
            <a:fillRect/>
          </a:stretch>
        </p:blipFill>
        <p:spPr>
          <a:xfrm>
            <a:off x="4436550" y="1843875"/>
            <a:ext cx="4178025" cy="2563151"/>
          </a:xfrm>
          <a:prstGeom prst="rect">
            <a:avLst/>
          </a:prstGeom>
          <a:noFill/>
          <a:ln>
            <a:noFill/>
          </a:ln>
        </p:spPr>
      </p:pic>
      <p:pic>
        <p:nvPicPr>
          <p:cNvPr id="141" name="Google Shape;141;p23"/>
          <p:cNvPicPr preferRelativeResize="0"/>
          <p:nvPr/>
        </p:nvPicPr>
        <p:blipFill>
          <a:blip r:embed="rId4">
            <a:alphaModFix/>
          </a:blip>
          <a:stretch>
            <a:fillRect/>
          </a:stretch>
        </p:blipFill>
        <p:spPr>
          <a:xfrm>
            <a:off x="228250" y="2490800"/>
            <a:ext cx="3875601" cy="1797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EXPLORING VARIABLES: Country of citizenship</a:t>
            </a:r>
            <a:endParaRPr/>
          </a:p>
          <a:p>
            <a:pPr indent="0" lvl="0" marL="0" rtl="0" algn="l">
              <a:spcBef>
                <a:spcPts val="0"/>
              </a:spcBef>
              <a:spcAft>
                <a:spcPts val="0"/>
              </a:spcAft>
              <a:buNone/>
            </a:pPr>
            <a:r>
              <a:t/>
            </a:r>
            <a:endParaRPr/>
          </a:p>
        </p:txBody>
      </p:sp>
      <p:sp>
        <p:nvSpPr>
          <p:cNvPr id="147" name="Google Shape;147;p24"/>
          <p:cNvSpPr txBox="1"/>
          <p:nvPr>
            <p:ph idx="1" type="body"/>
          </p:nvPr>
        </p:nvSpPr>
        <p:spPr>
          <a:xfrm>
            <a:off x="251925" y="1210700"/>
            <a:ext cx="88101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Top 20 countries for permanent worker visa </a:t>
            </a:r>
            <a:r>
              <a:rPr b="1" lang="en"/>
              <a:t>applications</a:t>
            </a:r>
            <a:endParaRPr b="1"/>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a:p>
        </p:txBody>
      </p:sp>
      <p:pic>
        <p:nvPicPr>
          <p:cNvPr id="148" name="Google Shape;148;p24"/>
          <p:cNvPicPr preferRelativeResize="0"/>
          <p:nvPr/>
        </p:nvPicPr>
        <p:blipFill>
          <a:blip r:embed="rId3">
            <a:alphaModFix/>
          </a:blip>
          <a:stretch>
            <a:fillRect/>
          </a:stretch>
        </p:blipFill>
        <p:spPr>
          <a:xfrm>
            <a:off x="149400" y="1826000"/>
            <a:ext cx="4320075" cy="2537700"/>
          </a:xfrm>
          <a:prstGeom prst="rect">
            <a:avLst/>
          </a:prstGeom>
          <a:noFill/>
          <a:ln>
            <a:noFill/>
          </a:ln>
        </p:spPr>
      </p:pic>
      <p:pic>
        <p:nvPicPr>
          <p:cNvPr id="149" name="Google Shape;149;p24"/>
          <p:cNvPicPr preferRelativeResize="0"/>
          <p:nvPr/>
        </p:nvPicPr>
        <p:blipFill>
          <a:blip r:embed="rId4">
            <a:alphaModFix/>
          </a:blip>
          <a:stretch>
            <a:fillRect/>
          </a:stretch>
        </p:blipFill>
        <p:spPr>
          <a:xfrm>
            <a:off x="4572000" y="1987975"/>
            <a:ext cx="4546773" cy="21806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EXPLORING VARIABLES: Case status, certified</a:t>
            </a:r>
            <a:endParaRPr/>
          </a:p>
          <a:p>
            <a:pPr indent="0" lvl="0" marL="0" rtl="0" algn="l">
              <a:spcBef>
                <a:spcPts val="0"/>
              </a:spcBef>
              <a:spcAft>
                <a:spcPts val="0"/>
              </a:spcAft>
              <a:buNone/>
            </a:pPr>
            <a:r>
              <a:t/>
            </a:r>
            <a:endParaRPr/>
          </a:p>
        </p:txBody>
      </p:sp>
      <p:sp>
        <p:nvSpPr>
          <p:cNvPr id="155" name="Google Shape;155;p25"/>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Top 20 Countries from which permanent work visas are Certified</a:t>
            </a:r>
            <a:endParaRPr b="1" sz="16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56" name="Google Shape;156;p25"/>
          <p:cNvPicPr preferRelativeResize="0"/>
          <p:nvPr/>
        </p:nvPicPr>
        <p:blipFill>
          <a:blip r:embed="rId3">
            <a:alphaModFix/>
          </a:blip>
          <a:stretch>
            <a:fillRect/>
          </a:stretch>
        </p:blipFill>
        <p:spPr>
          <a:xfrm>
            <a:off x="239775" y="2340650"/>
            <a:ext cx="4652050" cy="1933500"/>
          </a:xfrm>
          <a:prstGeom prst="rect">
            <a:avLst/>
          </a:prstGeom>
          <a:noFill/>
          <a:ln>
            <a:noFill/>
          </a:ln>
        </p:spPr>
      </p:pic>
      <p:pic>
        <p:nvPicPr>
          <p:cNvPr id="157" name="Google Shape;157;p25"/>
          <p:cNvPicPr preferRelativeResize="0"/>
          <p:nvPr/>
        </p:nvPicPr>
        <p:blipFill>
          <a:blip r:embed="rId4">
            <a:alphaModFix/>
          </a:blip>
          <a:stretch>
            <a:fillRect/>
          </a:stretch>
        </p:blipFill>
        <p:spPr>
          <a:xfrm>
            <a:off x="4891825" y="2196950"/>
            <a:ext cx="4087000" cy="207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EXPLORING VARIABLES: Employers </a:t>
            </a:r>
            <a:endParaRPr/>
          </a:p>
        </p:txBody>
      </p:sp>
      <p:sp>
        <p:nvSpPr>
          <p:cNvPr id="163" name="Google Shape;163;p2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Top 20 employers of permanent worker visa applicants</a:t>
            </a:r>
            <a:r>
              <a:rPr lang="en"/>
              <a:t> </a:t>
            </a:r>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t/>
            </a:r>
            <a:endParaRPr/>
          </a:p>
        </p:txBody>
      </p:sp>
      <p:pic>
        <p:nvPicPr>
          <p:cNvPr id="164" name="Google Shape;164;p26"/>
          <p:cNvPicPr preferRelativeResize="0"/>
          <p:nvPr/>
        </p:nvPicPr>
        <p:blipFill>
          <a:blip r:embed="rId3">
            <a:alphaModFix/>
          </a:blip>
          <a:stretch>
            <a:fillRect/>
          </a:stretch>
        </p:blipFill>
        <p:spPr>
          <a:xfrm>
            <a:off x="311700" y="2445875"/>
            <a:ext cx="4941799" cy="1891675"/>
          </a:xfrm>
          <a:prstGeom prst="rect">
            <a:avLst/>
          </a:prstGeom>
          <a:noFill/>
          <a:ln>
            <a:noFill/>
          </a:ln>
        </p:spPr>
      </p:pic>
      <p:pic>
        <p:nvPicPr>
          <p:cNvPr id="165" name="Google Shape;165;p26"/>
          <p:cNvPicPr preferRelativeResize="0"/>
          <p:nvPr/>
        </p:nvPicPr>
        <p:blipFill>
          <a:blip r:embed="rId4">
            <a:alphaModFix/>
          </a:blip>
          <a:stretch>
            <a:fillRect/>
          </a:stretch>
        </p:blipFill>
        <p:spPr>
          <a:xfrm>
            <a:off x="5437175" y="2264575"/>
            <a:ext cx="3395125" cy="20729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EXPLORING VARIABLES: Applicants’ education level</a:t>
            </a:r>
            <a:endParaRPr/>
          </a:p>
          <a:p>
            <a:pPr indent="0" lvl="0" marL="0" rtl="0" algn="l">
              <a:spcBef>
                <a:spcPts val="0"/>
              </a:spcBef>
              <a:spcAft>
                <a:spcPts val="0"/>
              </a:spcAft>
              <a:buNone/>
            </a:pPr>
            <a:r>
              <a:t/>
            </a:r>
            <a:endParaRPr/>
          </a:p>
        </p:txBody>
      </p:sp>
      <p:sp>
        <p:nvSpPr>
          <p:cNvPr id="171" name="Google Shape;171;p27"/>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Education level of permanent visa applicants</a:t>
            </a:r>
            <a:endParaRPr b="1"/>
          </a:p>
        </p:txBody>
      </p:sp>
      <p:pic>
        <p:nvPicPr>
          <p:cNvPr id="172" name="Google Shape;172;p27"/>
          <p:cNvPicPr preferRelativeResize="0"/>
          <p:nvPr/>
        </p:nvPicPr>
        <p:blipFill>
          <a:blip r:embed="rId3">
            <a:alphaModFix/>
          </a:blip>
          <a:stretch>
            <a:fillRect/>
          </a:stretch>
        </p:blipFill>
        <p:spPr>
          <a:xfrm>
            <a:off x="311700" y="2298238"/>
            <a:ext cx="4666200" cy="1954150"/>
          </a:xfrm>
          <a:prstGeom prst="rect">
            <a:avLst/>
          </a:prstGeom>
          <a:noFill/>
          <a:ln>
            <a:noFill/>
          </a:ln>
        </p:spPr>
      </p:pic>
      <p:pic>
        <p:nvPicPr>
          <p:cNvPr id="173" name="Google Shape;173;p27"/>
          <p:cNvPicPr preferRelativeResize="0"/>
          <p:nvPr/>
        </p:nvPicPr>
        <p:blipFill>
          <a:blip r:embed="rId4">
            <a:alphaModFix/>
          </a:blip>
          <a:stretch>
            <a:fillRect/>
          </a:stretch>
        </p:blipFill>
        <p:spPr>
          <a:xfrm>
            <a:off x="5107650" y="2124087"/>
            <a:ext cx="3724650" cy="21822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EXPLORING VARIABLES: Applicants Education</a:t>
            </a:r>
            <a:endParaRPr/>
          </a:p>
        </p:txBody>
      </p:sp>
      <p:sp>
        <p:nvSpPr>
          <p:cNvPr id="179" name="Google Shape;179;p28"/>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The major/field of study of visa applicants</a:t>
            </a:r>
            <a:endParaRPr b="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80" name="Google Shape;180;p28"/>
          <p:cNvPicPr preferRelativeResize="0"/>
          <p:nvPr/>
        </p:nvPicPr>
        <p:blipFill>
          <a:blip r:embed="rId3">
            <a:alphaModFix/>
          </a:blip>
          <a:stretch>
            <a:fillRect/>
          </a:stretch>
        </p:blipFill>
        <p:spPr>
          <a:xfrm>
            <a:off x="381575" y="2472850"/>
            <a:ext cx="4190425" cy="1842950"/>
          </a:xfrm>
          <a:prstGeom prst="rect">
            <a:avLst/>
          </a:prstGeom>
          <a:noFill/>
          <a:ln>
            <a:noFill/>
          </a:ln>
        </p:spPr>
      </p:pic>
      <p:pic>
        <p:nvPicPr>
          <p:cNvPr id="181" name="Google Shape;181;p28"/>
          <p:cNvPicPr preferRelativeResize="0"/>
          <p:nvPr/>
        </p:nvPicPr>
        <p:blipFill>
          <a:blip r:embed="rId4">
            <a:alphaModFix/>
          </a:blip>
          <a:stretch>
            <a:fillRect/>
          </a:stretch>
        </p:blipFill>
        <p:spPr>
          <a:xfrm>
            <a:off x="4793100" y="2077200"/>
            <a:ext cx="4039199" cy="2491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EXPLORING VARIABLES:class of admission</a:t>
            </a:r>
            <a:endParaRPr/>
          </a:p>
        </p:txBody>
      </p:sp>
      <p:sp>
        <p:nvSpPr>
          <p:cNvPr id="187" name="Google Shape;187;p2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t>Visa applications by class of admission: top 20 countries with applicants</a:t>
            </a:r>
            <a:endParaRPr b="1" sz="1400"/>
          </a:p>
        </p:txBody>
      </p:sp>
      <p:pic>
        <p:nvPicPr>
          <p:cNvPr id="188" name="Google Shape;188;p29"/>
          <p:cNvPicPr preferRelativeResize="0"/>
          <p:nvPr/>
        </p:nvPicPr>
        <p:blipFill>
          <a:blip r:embed="rId3">
            <a:alphaModFix/>
          </a:blip>
          <a:stretch>
            <a:fillRect/>
          </a:stretch>
        </p:blipFill>
        <p:spPr>
          <a:xfrm>
            <a:off x="354800" y="2571750"/>
            <a:ext cx="4532123" cy="1302875"/>
          </a:xfrm>
          <a:prstGeom prst="rect">
            <a:avLst/>
          </a:prstGeom>
          <a:noFill/>
          <a:ln>
            <a:noFill/>
          </a:ln>
        </p:spPr>
      </p:pic>
      <p:pic>
        <p:nvPicPr>
          <p:cNvPr id="189" name="Google Shape;189;p29"/>
          <p:cNvPicPr preferRelativeResize="0"/>
          <p:nvPr/>
        </p:nvPicPr>
        <p:blipFill>
          <a:blip r:embed="rId4">
            <a:alphaModFix/>
          </a:blip>
          <a:stretch>
            <a:fillRect/>
          </a:stretch>
        </p:blipFill>
        <p:spPr>
          <a:xfrm>
            <a:off x="4927350" y="2037475"/>
            <a:ext cx="4026425" cy="2531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EXPLORING VARIABLES:class of admission-certified</a:t>
            </a:r>
            <a:endParaRPr/>
          </a:p>
          <a:p>
            <a:pPr indent="0" lvl="0" marL="0" rtl="0" algn="l">
              <a:spcBef>
                <a:spcPts val="0"/>
              </a:spcBef>
              <a:spcAft>
                <a:spcPts val="0"/>
              </a:spcAft>
              <a:buNone/>
            </a:pPr>
            <a:r>
              <a:t/>
            </a:r>
            <a:endParaRPr/>
          </a:p>
        </p:txBody>
      </p:sp>
      <p:sp>
        <p:nvSpPr>
          <p:cNvPr id="195" name="Google Shape;195;p30"/>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400"/>
              <a:t>Certified v</a:t>
            </a:r>
            <a:r>
              <a:rPr b="1" lang="en" sz="1400"/>
              <a:t>isa applications by class of admission: top 20 countries </a:t>
            </a:r>
            <a:endParaRPr sz="1100"/>
          </a:p>
        </p:txBody>
      </p:sp>
      <p:pic>
        <p:nvPicPr>
          <p:cNvPr id="196" name="Google Shape;196;p30"/>
          <p:cNvPicPr preferRelativeResize="0"/>
          <p:nvPr/>
        </p:nvPicPr>
        <p:blipFill>
          <a:blip r:embed="rId3">
            <a:alphaModFix/>
          </a:blip>
          <a:stretch>
            <a:fillRect/>
          </a:stretch>
        </p:blipFill>
        <p:spPr>
          <a:xfrm>
            <a:off x="311700" y="2617037"/>
            <a:ext cx="4656777" cy="1192450"/>
          </a:xfrm>
          <a:prstGeom prst="rect">
            <a:avLst/>
          </a:prstGeom>
          <a:noFill/>
          <a:ln>
            <a:noFill/>
          </a:ln>
        </p:spPr>
      </p:pic>
      <p:pic>
        <p:nvPicPr>
          <p:cNvPr id="197" name="Google Shape;197;p30"/>
          <p:cNvPicPr preferRelativeResize="0"/>
          <p:nvPr/>
        </p:nvPicPr>
        <p:blipFill>
          <a:blip r:embed="rId4">
            <a:alphaModFix/>
          </a:blip>
          <a:stretch>
            <a:fillRect/>
          </a:stretch>
        </p:blipFill>
        <p:spPr>
          <a:xfrm>
            <a:off x="5064100" y="1947575"/>
            <a:ext cx="3849350" cy="2423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EXPLORING VARIABLES: Employer Cities</a:t>
            </a:r>
            <a:endParaRPr/>
          </a:p>
        </p:txBody>
      </p:sp>
      <p:sp>
        <p:nvSpPr>
          <p:cNvPr id="203" name="Google Shape;203;p31"/>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Top 20 cities that permanent worker applicants work in </a:t>
            </a:r>
            <a:endParaRPr b="1" sz="16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04" name="Google Shape;204;p31"/>
          <p:cNvPicPr preferRelativeResize="0"/>
          <p:nvPr/>
        </p:nvPicPr>
        <p:blipFill>
          <a:blip r:embed="rId3">
            <a:alphaModFix/>
          </a:blip>
          <a:stretch>
            <a:fillRect/>
          </a:stretch>
        </p:blipFill>
        <p:spPr>
          <a:xfrm>
            <a:off x="4686425" y="1704775"/>
            <a:ext cx="4145874" cy="2557500"/>
          </a:xfrm>
          <a:prstGeom prst="rect">
            <a:avLst/>
          </a:prstGeom>
          <a:noFill/>
          <a:ln>
            <a:noFill/>
          </a:ln>
        </p:spPr>
      </p:pic>
      <p:pic>
        <p:nvPicPr>
          <p:cNvPr id="205" name="Google Shape;205;p31"/>
          <p:cNvPicPr preferRelativeResize="0"/>
          <p:nvPr/>
        </p:nvPicPr>
        <p:blipFill>
          <a:blip r:embed="rId4">
            <a:alphaModFix/>
          </a:blip>
          <a:stretch>
            <a:fillRect/>
          </a:stretch>
        </p:blipFill>
        <p:spPr>
          <a:xfrm>
            <a:off x="311700" y="2108100"/>
            <a:ext cx="4198275" cy="1750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203150" y="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000000"/>
                </a:solidFill>
              </a:rPr>
              <a:t>Topic and team (A strong correlation!)</a:t>
            </a:r>
            <a:endParaRPr sz="4800">
              <a:solidFill>
                <a:srgbClr val="000000"/>
              </a:solidFill>
            </a:endParaRPr>
          </a:p>
        </p:txBody>
      </p:sp>
      <p:sp>
        <p:nvSpPr>
          <p:cNvPr id="63" name="Google Shape;63;p14"/>
          <p:cNvSpPr txBox="1"/>
          <p:nvPr>
            <p:ph idx="1" type="body"/>
          </p:nvPr>
        </p:nvSpPr>
        <p:spPr>
          <a:xfrm>
            <a:off x="79400" y="1027475"/>
            <a:ext cx="8520600" cy="4116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mic Sans MS"/>
              <a:buChar char="-"/>
            </a:pPr>
            <a:r>
              <a:rPr lang="en">
                <a:latin typeface="Comic Sans MS"/>
                <a:ea typeface="Comic Sans MS"/>
                <a:cs typeface="Comic Sans MS"/>
                <a:sym typeface="Comic Sans MS"/>
              </a:rPr>
              <a:t>The DOL processes Permanent Work visas to live and work in the US, subject to legal and procedural conditions</a:t>
            </a:r>
            <a:endParaRPr>
              <a:latin typeface="Comic Sans MS"/>
              <a:ea typeface="Comic Sans MS"/>
              <a:cs typeface="Comic Sans MS"/>
              <a:sym typeface="Comic Sans MS"/>
            </a:endParaRPr>
          </a:p>
          <a:p>
            <a:pPr indent="-342900" lvl="0" marL="457200" rtl="0" algn="l">
              <a:spcBef>
                <a:spcPts val="0"/>
              </a:spcBef>
              <a:spcAft>
                <a:spcPts val="0"/>
              </a:spcAft>
              <a:buSzPts val="1800"/>
              <a:buChar char="-"/>
            </a:pPr>
            <a:r>
              <a:rPr lang="en">
                <a:latin typeface="Comic Sans MS"/>
                <a:ea typeface="Comic Sans MS"/>
                <a:cs typeface="Comic Sans MS"/>
                <a:sym typeface="Comic Sans MS"/>
              </a:rPr>
              <a:t>These are </a:t>
            </a:r>
            <a:r>
              <a:rPr lang="en">
                <a:solidFill>
                  <a:srgbClr val="666666"/>
                </a:solidFill>
                <a:latin typeface="Comic Sans MS"/>
                <a:ea typeface="Comic Sans MS"/>
                <a:cs typeface="Comic Sans MS"/>
                <a:sym typeface="Comic Sans MS"/>
              </a:rPr>
              <a:t>central</a:t>
            </a:r>
            <a:r>
              <a:rPr lang="en">
                <a:latin typeface="Comic Sans MS"/>
                <a:ea typeface="Comic Sans MS"/>
                <a:cs typeface="Comic Sans MS"/>
                <a:sym typeface="Comic Sans MS"/>
              </a:rPr>
              <a:t> to the American immigration story in the Silicon Valley economy - </a:t>
            </a:r>
            <a:r>
              <a:rPr lang="en">
                <a:solidFill>
                  <a:srgbClr val="666666"/>
                </a:solidFill>
                <a:latin typeface="Comic Sans MS"/>
                <a:ea typeface="Comic Sans MS"/>
                <a:cs typeface="Comic Sans MS"/>
                <a:sym typeface="Comic Sans MS"/>
              </a:rPr>
              <a:t>and</a:t>
            </a:r>
            <a:r>
              <a:rPr b="1" lang="en">
                <a:solidFill>
                  <a:srgbClr val="0000FF"/>
                </a:solidFill>
                <a:latin typeface="Comic Sans MS"/>
                <a:ea typeface="Comic Sans MS"/>
                <a:cs typeface="Comic Sans MS"/>
                <a:sym typeface="Comic Sans MS"/>
              </a:rPr>
              <a:t> </a:t>
            </a:r>
            <a:r>
              <a:rPr b="1" lang="en">
                <a:solidFill>
                  <a:srgbClr val="93C47D"/>
                </a:solidFill>
                <a:latin typeface="Comic Sans MS"/>
                <a:ea typeface="Comic Sans MS"/>
                <a:cs typeface="Comic Sans MS"/>
                <a:sym typeface="Comic Sans MS"/>
              </a:rPr>
              <a:t>our</a:t>
            </a:r>
            <a:r>
              <a:rPr b="1" lang="en">
                <a:solidFill>
                  <a:srgbClr val="93C47D"/>
                </a:solidFill>
                <a:latin typeface="Comic Sans MS"/>
                <a:ea typeface="Comic Sans MS"/>
                <a:cs typeface="Comic Sans MS"/>
                <a:sym typeface="Comic Sans MS"/>
              </a:rPr>
              <a:t> Team!</a:t>
            </a:r>
            <a:endParaRPr b="1">
              <a:solidFill>
                <a:srgbClr val="93C47D"/>
              </a:solidFill>
              <a:latin typeface="Comic Sans MS"/>
              <a:ea typeface="Comic Sans MS"/>
              <a:cs typeface="Comic Sans MS"/>
              <a:sym typeface="Comic Sans MS"/>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64" name="Google Shape;64;p14"/>
          <p:cNvPicPr preferRelativeResize="0"/>
          <p:nvPr/>
        </p:nvPicPr>
        <p:blipFill>
          <a:blip r:embed="rId3">
            <a:alphaModFix/>
          </a:blip>
          <a:stretch>
            <a:fillRect/>
          </a:stretch>
        </p:blipFill>
        <p:spPr>
          <a:xfrm>
            <a:off x="4612850" y="2166950"/>
            <a:ext cx="4056950" cy="2611450"/>
          </a:xfrm>
          <a:prstGeom prst="rect">
            <a:avLst/>
          </a:prstGeom>
          <a:noFill/>
          <a:ln>
            <a:noFill/>
          </a:ln>
        </p:spPr>
      </p:pic>
      <p:sp>
        <p:nvSpPr>
          <p:cNvPr id="65" name="Google Shape;65;p14"/>
          <p:cNvSpPr txBox="1"/>
          <p:nvPr/>
        </p:nvSpPr>
        <p:spPr>
          <a:xfrm>
            <a:off x="314725" y="2452900"/>
            <a:ext cx="4257300" cy="24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mic Sans MS"/>
                <a:ea typeface="Comic Sans MS"/>
                <a:cs typeface="Comic Sans MS"/>
                <a:sym typeface="Comic Sans MS"/>
              </a:rPr>
              <a:t>  </a:t>
            </a:r>
            <a:r>
              <a:rPr b="1" lang="en" sz="1300">
                <a:latin typeface="Comic Sans MS"/>
                <a:ea typeface="Comic Sans MS"/>
                <a:cs typeface="Comic Sans MS"/>
                <a:sym typeface="Comic Sans MS"/>
              </a:rPr>
              <a:t>The Big Picture</a:t>
            </a:r>
            <a:r>
              <a:rPr b="1" lang="en" sz="1300">
                <a:latin typeface="Comic Sans MS"/>
                <a:ea typeface="Comic Sans MS"/>
                <a:cs typeface="Comic Sans MS"/>
                <a:sym typeface="Comic Sans MS"/>
              </a:rPr>
              <a:t>: </a:t>
            </a:r>
            <a:endParaRPr b="1" sz="1300">
              <a:latin typeface="Comic Sans MS"/>
              <a:ea typeface="Comic Sans MS"/>
              <a:cs typeface="Comic Sans MS"/>
              <a:sym typeface="Comic Sans MS"/>
            </a:endParaRPr>
          </a:p>
          <a:p>
            <a:pPr indent="0" lvl="0" marL="0" rtl="0" algn="l">
              <a:spcBef>
                <a:spcPts val="0"/>
              </a:spcBef>
              <a:spcAft>
                <a:spcPts val="0"/>
              </a:spcAft>
              <a:buNone/>
            </a:pPr>
            <a:r>
              <a:t/>
            </a:r>
            <a:endParaRPr sz="1300">
              <a:latin typeface="Comic Sans MS"/>
              <a:ea typeface="Comic Sans MS"/>
              <a:cs typeface="Comic Sans MS"/>
              <a:sym typeface="Comic Sans MS"/>
            </a:endParaRPr>
          </a:p>
          <a:p>
            <a:pPr indent="-311150" lvl="0" marL="457200" rtl="0" algn="l">
              <a:spcBef>
                <a:spcPts val="0"/>
              </a:spcBef>
              <a:spcAft>
                <a:spcPts val="0"/>
              </a:spcAft>
              <a:buSzPts val="1300"/>
              <a:buFont typeface="Comic Sans MS"/>
              <a:buChar char="-"/>
            </a:pPr>
            <a:r>
              <a:rPr lang="en" sz="1300">
                <a:latin typeface="Comic Sans MS"/>
                <a:ea typeface="Comic Sans MS"/>
                <a:cs typeface="Comic Sans MS"/>
                <a:sym typeface="Comic Sans MS"/>
              </a:rPr>
              <a:t>Employment-based visas only 12 % of approx. 1.8 million permanent immigrants in 2016.</a:t>
            </a:r>
            <a:endParaRPr sz="1300">
              <a:latin typeface="Comic Sans MS"/>
              <a:ea typeface="Comic Sans MS"/>
              <a:cs typeface="Comic Sans MS"/>
              <a:sym typeface="Comic Sans MS"/>
            </a:endParaRPr>
          </a:p>
          <a:p>
            <a:pPr indent="0" lvl="0" marL="457200" rtl="0" algn="l">
              <a:spcBef>
                <a:spcPts val="0"/>
              </a:spcBef>
              <a:spcAft>
                <a:spcPts val="0"/>
              </a:spcAft>
              <a:buNone/>
            </a:pPr>
            <a:r>
              <a:t/>
            </a:r>
            <a:endParaRPr sz="1300">
              <a:latin typeface="Comic Sans MS"/>
              <a:ea typeface="Comic Sans MS"/>
              <a:cs typeface="Comic Sans MS"/>
              <a:sym typeface="Comic Sans MS"/>
            </a:endParaRPr>
          </a:p>
          <a:p>
            <a:pPr indent="-311150" lvl="0" marL="457200" rtl="0" algn="l">
              <a:spcBef>
                <a:spcPts val="0"/>
              </a:spcBef>
              <a:spcAft>
                <a:spcPts val="0"/>
              </a:spcAft>
              <a:buSzPts val="1300"/>
              <a:buFont typeface="Comic Sans MS"/>
              <a:buChar char="-"/>
            </a:pPr>
            <a:r>
              <a:rPr lang="en" sz="1300">
                <a:latin typeface="Comic Sans MS"/>
                <a:ea typeface="Comic Sans MS"/>
                <a:cs typeface="Comic Sans MS"/>
                <a:sym typeface="Comic Sans MS"/>
              </a:rPr>
              <a:t>Family-based immigration tops the chart, averaging around 50% over the years.</a:t>
            </a:r>
            <a:endParaRPr sz="1300">
              <a:latin typeface="Comic Sans MS"/>
              <a:ea typeface="Comic Sans MS"/>
              <a:cs typeface="Comic Sans MS"/>
              <a:sym typeface="Comic Sans MS"/>
            </a:endParaRPr>
          </a:p>
          <a:p>
            <a:pPr indent="0" lvl="0" marL="457200" rtl="0" algn="l">
              <a:spcBef>
                <a:spcPts val="0"/>
              </a:spcBef>
              <a:spcAft>
                <a:spcPts val="0"/>
              </a:spcAft>
              <a:buNone/>
            </a:pPr>
            <a:r>
              <a:t/>
            </a:r>
            <a:endParaRPr sz="1300">
              <a:latin typeface="Comic Sans MS"/>
              <a:ea typeface="Comic Sans MS"/>
              <a:cs typeface="Comic Sans MS"/>
              <a:sym typeface="Comic Sans MS"/>
            </a:endParaRPr>
          </a:p>
          <a:p>
            <a:pPr indent="-311150" lvl="0" marL="457200" rtl="0" algn="l">
              <a:spcBef>
                <a:spcPts val="0"/>
              </a:spcBef>
              <a:spcAft>
                <a:spcPts val="0"/>
              </a:spcAft>
              <a:buSzPts val="1300"/>
              <a:buFont typeface="Comic Sans MS"/>
              <a:buChar char="-"/>
            </a:pPr>
            <a:r>
              <a:rPr b="1" lang="en" sz="1300">
                <a:highlight>
                  <a:srgbClr val="FFFFFF"/>
                </a:highlight>
                <a:latin typeface="Comic Sans MS"/>
                <a:ea typeface="Comic Sans MS"/>
                <a:cs typeface="Comic Sans MS"/>
                <a:sym typeface="Comic Sans MS"/>
              </a:rPr>
              <a:t>S</a:t>
            </a:r>
            <a:r>
              <a:rPr b="1" lang="en" sz="1300">
                <a:highlight>
                  <a:srgbClr val="FFFFFF"/>
                </a:highlight>
                <a:latin typeface="Comic Sans MS"/>
                <a:ea typeface="Comic Sans MS"/>
                <a:cs typeface="Comic Sans MS"/>
                <a:sym typeface="Comic Sans MS"/>
              </a:rPr>
              <a:t>anta Clara City</a:t>
            </a:r>
            <a:r>
              <a:rPr lang="en" sz="1300">
                <a:highlight>
                  <a:srgbClr val="FFFFFF"/>
                </a:highlight>
                <a:latin typeface="Comic Sans MS"/>
                <a:ea typeface="Comic Sans MS"/>
                <a:cs typeface="Comic Sans MS"/>
                <a:sym typeface="Comic Sans MS"/>
              </a:rPr>
              <a:t> has the highest number of employers that hired foreign employees  </a:t>
            </a:r>
            <a:r>
              <a:rPr lang="en" sz="1300">
                <a:highlight>
                  <a:srgbClr val="FFFFFF"/>
                </a:highlight>
                <a:latin typeface="Comic Sans MS"/>
                <a:ea typeface="Comic Sans MS"/>
                <a:cs typeface="Comic Sans MS"/>
                <a:sym typeface="Comic Sans MS"/>
              </a:rPr>
              <a:t>in </a:t>
            </a:r>
            <a:r>
              <a:rPr b="1" lang="en" sz="1300">
                <a:highlight>
                  <a:srgbClr val="FFFFFF"/>
                </a:highlight>
                <a:latin typeface="Comic Sans MS"/>
                <a:ea typeface="Comic Sans MS"/>
                <a:cs typeface="Comic Sans MS"/>
                <a:sym typeface="Comic Sans MS"/>
              </a:rPr>
              <a:t>CA</a:t>
            </a:r>
            <a:r>
              <a:rPr lang="en" sz="1300">
                <a:highlight>
                  <a:srgbClr val="FFFFFF"/>
                </a:highlight>
                <a:latin typeface="Comic Sans MS"/>
                <a:ea typeface="Comic Sans MS"/>
                <a:cs typeface="Comic Sans MS"/>
                <a:sym typeface="Comic Sans MS"/>
              </a:rPr>
              <a:t> (2nd largest in the the country)</a:t>
            </a:r>
            <a:endParaRPr sz="1300">
              <a:highlight>
                <a:srgbClr val="FFFFFF"/>
              </a:highlight>
              <a:latin typeface="Comic Sans MS"/>
              <a:ea typeface="Comic Sans MS"/>
              <a:cs typeface="Comic Sans MS"/>
              <a:sym typeface="Comic Sans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EXPLORING VARIABLES: Employer Cities (Certified)</a:t>
            </a:r>
            <a:endParaRPr/>
          </a:p>
          <a:p>
            <a:pPr indent="0" lvl="0" marL="0" rtl="0" algn="l">
              <a:spcBef>
                <a:spcPts val="0"/>
              </a:spcBef>
              <a:spcAft>
                <a:spcPts val="0"/>
              </a:spcAft>
              <a:buNone/>
            </a:pPr>
            <a:r>
              <a:t/>
            </a:r>
            <a:endParaRPr/>
          </a:p>
        </p:txBody>
      </p:sp>
      <p:sp>
        <p:nvSpPr>
          <p:cNvPr id="211" name="Google Shape;211;p32"/>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600"/>
              <a:t>Top 20 cities that </a:t>
            </a:r>
            <a:r>
              <a:rPr b="1" lang="en" sz="1600" u="sng"/>
              <a:t>certified</a:t>
            </a:r>
            <a:r>
              <a:rPr b="1" lang="en" sz="1600"/>
              <a:t> permanent worker applicants work in </a:t>
            </a:r>
            <a:endParaRPr sz="1100"/>
          </a:p>
        </p:txBody>
      </p:sp>
      <p:pic>
        <p:nvPicPr>
          <p:cNvPr id="212" name="Google Shape;212;p32"/>
          <p:cNvPicPr preferRelativeResize="0"/>
          <p:nvPr/>
        </p:nvPicPr>
        <p:blipFill>
          <a:blip r:embed="rId3">
            <a:alphaModFix/>
          </a:blip>
          <a:stretch>
            <a:fillRect/>
          </a:stretch>
        </p:blipFill>
        <p:spPr>
          <a:xfrm>
            <a:off x="311700" y="2275002"/>
            <a:ext cx="4571999" cy="1859150"/>
          </a:xfrm>
          <a:prstGeom prst="rect">
            <a:avLst/>
          </a:prstGeom>
          <a:noFill/>
          <a:ln>
            <a:noFill/>
          </a:ln>
        </p:spPr>
      </p:pic>
      <p:pic>
        <p:nvPicPr>
          <p:cNvPr id="213" name="Google Shape;213;p32"/>
          <p:cNvPicPr preferRelativeResize="0"/>
          <p:nvPr/>
        </p:nvPicPr>
        <p:blipFill>
          <a:blip r:embed="rId4">
            <a:alphaModFix/>
          </a:blip>
          <a:stretch>
            <a:fillRect/>
          </a:stretch>
        </p:blipFill>
        <p:spPr>
          <a:xfrm>
            <a:off x="5029500" y="1964600"/>
            <a:ext cx="3802800" cy="23700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Employers in New YORK CITY (LARGEST EMPLOYER CITY)</a:t>
            </a:r>
            <a:endParaRPr/>
          </a:p>
          <a:p>
            <a:pPr indent="0" lvl="0" marL="0" rtl="0" algn="l">
              <a:spcBef>
                <a:spcPts val="0"/>
              </a:spcBef>
              <a:spcAft>
                <a:spcPts val="0"/>
              </a:spcAft>
              <a:buNone/>
            </a:pPr>
            <a:r>
              <a:t/>
            </a:r>
            <a:endParaRPr/>
          </a:p>
        </p:txBody>
      </p:sp>
      <p:sp>
        <p:nvSpPr>
          <p:cNvPr id="219" name="Google Shape;219;p33"/>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T</a:t>
            </a:r>
            <a:r>
              <a:rPr b="1" lang="en"/>
              <a:t>op 20 employers in New York City</a:t>
            </a:r>
            <a:endParaRPr b="1"/>
          </a:p>
        </p:txBody>
      </p:sp>
      <p:pic>
        <p:nvPicPr>
          <p:cNvPr id="220" name="Google Shape;220;p33"/>
          <p:cNvPicPr preferRelativeResize="0"/>
          <p:nvPr/>
        </p:nvPicPr>
        <p:blipFill>
          <a:blip r:embed="rId3">
            <a:alphaModFix/>
          </a:blip>
          <a:stretch>
            <a:fillRect/>
          </a:stretch>
        </p:blipFill>
        <p:spPr>
          <a:xfrm>
            <a:off x="4877350" y="1747774"/>
            <a:ext cx="3954951" cy="2458199"/>
          </a:xfrm>
          <a:prstGeom prst="rect">
            <a:avLst/>
          </a:prstGeom>
          <a:noFill/>
          <a:ln>
            <a:noFill/>
          </a:ln>
        </p:spPr>
      </p:pic>
      <p:pic>
        <p:nvPicPr>
          <p:cNvPr id="221" name="Google Shape;221;p33"/>
          <p:cNvPicPr preferRelativeResize="0"/>
          <p:nvPr/>
        </p:nvPicPr>
        <p:blipFill>
          <a:blip r:embed="rId4">
            <a:alphaModFix/>
          </a:blip>
          <a:stretch>
            <a:fillRect/>
          </a:stretch>
        </p:blipFill>
        <p:spPr>
          <a:xfrm>
            <a:off x="311700" y="2571750"/>
            <a:ext cx="4481005" cy="1634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Employers in santa clara (2nd largest employer CITY)</a:t>
            </a:r>
            <a:endParaRPr/>
          </a:p>
          <a:p>
            <a:pPr indent="0" lvl="0" marL="0" rtl="0" algn="l">
              <a:spcBef>
                <a:spcPts val="0"/>
              </a:spcBef>
              <a:spcAft>
                <a:spcPts val="0"/>
              </a:spcAft>
              <a:buNone/>
            </a:pPr>
            <a:r>
              <a:t/>
            </a:r>
            <a:endParaRPr/>
          </a:p>
        </p:txBody>
      </p:sp>
      <p:sp>
        <p:nvSpPr>
          <p:cNvPr id="227" name="Google Shape;227;p34"/>
          <p:cNvSpPr txBox="1"/>
          <p:nvPr>
            <p:ph idx="1" type="body"/>
          </p:nvPr>
        </p:nvSpPr>
        <p:spPr>
          <a:xfrm>
            <a:off x="311700" y="1219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Top 20 employers in city of Santa Clara City,CA</a:t>
            </a:r>
            <a:endParaRPr b="1"/>
          </a:p>
          <a:p>
            <a:pPr indent="0" lvl="0" marL="0" rtl="0" algn="l">
              <a:spcBef>
                <a:spcPts val="1600"/>
              </a:spcBef>
              <a:spcAft>
                <a:spcPts val="1600"/>
              </a:spcAft>
              <a:buNone/>
            </a:pPr>
            <a:r>
              <a:t/>
            </a:r>
            <a:endParaRPr/>
          </a:p>
        </p:txBody>
      </p:sp>
      <p:pic>
        <p:nvPicPr>
          <p:cNvPr id="228" name="Google Shape;228;p34"/>
          <p:cNvPicPr preferRelativeResize="0"/>
          <p:nvPr/>
        </p:nvPicPr>
        <p:blipFill>
          <a:blip r:embed="rId3">
            <a:alphaModFix/>
          </a:blip>
          <a:stretch>
            <a:fillRect/>
          </a:stretch>
        </p:blipFill>
        <p:spPr>
          <a:xfrm>
            <a:off x="179875" y="2445848"/>
            <a:ext cx="5296477" cy="1803325"/>
          </a:xfrm>
          <a:prstGeom prst="rect">
            <a:avLst/>
          </a:prstGeom>
          <a:noFill/>
          <a:ln>
            <a:noFill/>
          </a:ln>
        </p:spPr>
      </p:pic>
      <p:pic>
        <p:nvPicPr>
          <p:cNvPr id="229" name="Google Shape;229;p34"/>
          <p:cNvPicPr preferRelativeResize="0"/>
          <p:nvPr/>
        </p:nvPicPr>
        <p:blipFill>
          <a:blip r:embed="rId4">
            <a:alphaModFix/>
          </a:blip>
          <a:stretch>
            <a:fillRect/>
          </a:stretch>
        </p:blipFill>
        <p:spPr>
          <a:xfrm>
            <a:off x="5476350" y="1987975"/>
            <a:ext cx="3426926" cy="2261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 relationships wages,year, state, sector</a:t>
            </a:r>
            <a:endParaRPr/>
          </a:p>
        </p:txBody>
      </p:sp>
      <p:sp>
        <p:nvSpPr>
          <p:cNvPr id="235" name="Google Shape;235;p35"/>
          <p:cNvSpPr txBox="1"/>
          <p:nvPr>
            <p:ph idx="1" type="body"/>
          </p:nvPr>
        </p:nvSpPr>
        <p:spPr>
          <a:xfrm>
            <a:off x="311700" y="1228675"/>
            <a:ext cx="8520600" cy="34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Preparing</a:t>
            </a:r>
            <a:r>
              <a:rPr lang="en" sz="1200"/>
              <a:t> dataset for correlation matrix and subsequent modelling for data preparation, such as Case status, Wage, Wage unit, Economic sector, Application type and Class of admission have been considered. The employer name had too many levels,therefore, could not be considered. The variables shortlist was based on the type and class of the attribute. Those not considered had too many levels, or were repetitions, or simply empty lists.</a:t>
            </a:r>
            <a:endParaRPr sz="1200"/>
          </a:p>
          <a:p>
            <a:pPr indent="0" lvl="0" marL="0" rtl="0" algn="l">
              <a:spcBef>
                <a:spcPts val="1600"/>
              </a:spcBef>
              <a:spcAft>
                <a:spcPts val="1600"/>
              </a:spcAft>
              <a:buNone/>
            </a:pPr>
            <a:r>
              <a:t/>
            </a:r>
            <a:endParaRPr sz="700"/>
          </a:p>
        </p:txBody>
      </p:sp>
      <p:pic>
        <p:nvPicPr>
          <p:cNvPr id="236" name="Google Shape;236;p35"/>
          <p:cNvPicPr preferRelativeResize="0"/>
          <p:nvPr/>
        </p:nvPicPr>
        <p:blipFill>
          <a:blip r:embed="rId3">
            <a:alphaModFix/>
          </a:blip>
          <a:stretch>
            <a:fillRect/>
          </a:stretch>
        </p:blipFill>
        <p:spPr>
          <a:xfrm>
            <a:off x="311700" y="2634650"/>
            <a:ext cx="3788825" cy="1827050"/>
          </a:xfrm>
          <a:prstGeom prst="rect">
            <a:avLst/>
          </a:prstGeom>
          <a:noFill/>
          <a:ln>
            <a:noFill/>
          </a:ln>
        </p:spPr>
      </p:pic>
      <p:pic>
        <p:nvPicPr>
          <p:cNvPr id="237" name="Google Shape;237;p35"/>
          <p:cNvPicPr preferRelativeResize="0"/>
          <p:nvPr/>
        </p:nvPicPr>
        <p:blipFill>
          <a:blip r:embed="rId4">
            <a:alphaModFix/>
          </a:blip>
          <a:stretch>
            <a:fillRect/>
          </a:stretch>
        </p:blipFill>
        <p:spPr>
          <a:xfrm>
            <a:off x="4035975" y="2634650"/>
            <a:ext cx="4889802" cy="18943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Calıfornıa&amp;texas wages PLOT</a:t>
            </a:r>
            <a:endParaRPr/>
          </a:p>
        </p:txBody>
      </p:sp>
      <p:sp>
        <p:nvSpPr>
          <p:cNvPr id="243" name="Google Shape;243;p3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mADSDADASDAD</a:t>
            </a:r>
            <a:endParaRPr/>
          </a:p>
        </p:txBody>
      </p:sp>
      <p:pic>
        <p:nvPicPr>
          <p:cNvPr id="244" name="Google Shape;244;p36"/>
          <p:cNvPicPr preferRelativeResize="0"/>
          <p:nvPr/>
        </p:nvPicPr>
        <p:blipFill>
          <a:blip r:embed="rId3">
            <a:alphaModFix/>
          </a:blip>
          <a:stretch>
            <a:fillRect/>
          </a:stretch>
        </p:blipFill>
        <p:spPr>
          <a:xfrm>
            <a:off x="311697" y="1282000"/>
            <a:ext cx="3703326" cy="1819275"/>
          </a:xfrm>
          <a:prstGeom prst="rect">
            <a:avLst/>
          </a:prstGeom>
          <a:noFill/>
          <a:ln>
            <a:noFill/>
          </a:ln>
        </p:spPr>
      </p:pic>
      <p:pic>
        <p:nvPicPr>
          <p:cNvPr id="245" name="Google Shape;245;p36"/>
          <p:cNvPicPr preferRelativeResize="0"/>
          <p:nvPr/>
        </p:nvPicPr>
        <p:blipFill>
          <a:blip r:embed="rId4">
            <a:alphaModFix/>
          </a:blip>
          <a:stretch>
            <a:fillRect/>
          </a:stretch>
        </p:blipFill>
        <p:spPr>
          <a:xfrm>
            <a:off x="4092675" y="1093850"/>
            <a:ext cx="4739624" cy="3623450"/>
          </a:xfrm>
          <a:prstGeom prst="rect">
            <a:avLst/>
          </a:prstGeom>
          <a:noFill/>
          <a:ln>
            <a:noFill/>
          </a:ln>
        </p:spPr>
      </p:pic>
      <p:sp>
        <p:nvSpPr>
          <p:cNvPr id="246" name="Google Shape;246;p36"/>
          <p:cNvSpPr txBox="1"/>
          <p:nvPr/>
        </p:nvSpPr>
        <p:spPr>
          <a:xfrm>
            <a:off x="203325" y="3289425"/>
            <a:ext cx="3920100" cy="16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California maximum wage:IT - $1.103.522 </a:t>
            </a:r>
            <a:endParaRPr/>
          </a:p>
          <a:p>
            <a:pPr indent="0" lvl="0" marL="0" rtl="0" algn="l">
              <a:spcBef>
                <a:spcPts val="0"/>
              </a:spcBef>
              <a:spcAft>
                <a:spcPts val="0"/>
              </a:spcAft>
              <a:buNone/>
            </a:pPr>
            <a:r>
              <a:rPr lang="en"/>
              <a:t>California maximum wage after boxplot:IT - $174.117</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Fınance &amp; ıt PLOT</a:t>
            </a:r>
            <a:endParaRPr/>
          </a:p>
        </p:txBody>
      </p:sp>
      <p:sp>
        <p:nvSpPr>
          <p:cNvPr id="252" name="Google Shape;252;p37"/>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3" name="Google Shape;253;p37"/>
          <p:cNvPicPr preferRelativeResize="0"/>
          <p:nvPr/>
        </p:nvPicPr>
        <p:blipFill>
          <a:blip r:embed="rId3">
            <a:alphaModFix/>
          </a:blip>
          <a:stretch>
            <a:fillRect/>
          </a:stretch>
        </p:blipFill>
        <p:spPr>
          <a:xfrm>
            <a:off x="4826954" y="1348975"/>
            <a:ext cx="3915571" cy="2547250"/>
          </a:xfrm>
          <a:prstGeom prst="rect">
            <a:avLst/>
          </a:prstGeom>
          <a:noFill/>
          <a:ln>
            <a:noFill/>
          </a:ln>
        </p:spPr>
      </p:pic>
      <p:pic>
        <p:nvPicPr>
          <p:cNvPr id="254" name="Google Shape;254;p37"/>
          <p:cNvPicPr preferRelativeResize="0"/>
          <p:nvPr/>
        </p:nvPicPr>
        <p:blipFill>
          <a:blip r:embed="rId4">
            <a:alphaModFix/>
          </a:blip>
          <a:stretch>
            <a:fillRect/>
          </a:stretch>
        </p:blipFill>
        <p:spPr>
          <a:xfrm>
            <a:off x="397813" y="2687475"/>
            <a:ext cx="4429125" cy="2181225"/>
          </a:xfrm>
          <a:prstGeom prst="rect">
            <a:avLst/>
          </a:prstGeom>
          <a:noFill/>
          <a:ln>
            <a:noFill/>
          </a:ln>
        </p:spPr>
      </p:pic>
      <p:pic>
        <p:nvPicPr>
          <p:cNvPr id="255" name="Google Shape;255;p37"/>
          <p:cNvPicPr preferRelativeResize="0"/>
          <p:nvPr/>
        </p:nvPicPr>
        <p:blipFill>
          <a:blip r:embed="rId5">
            <a:alphaModFix/>
          </a:blip>
          <a:stretch>
            <a:fillRect/>
          </a:stretch>
        </p:blipFill>
        <p:spPr>
          <a:xfrm>
            <a:off x="311700" y="1228663"/>
            <a:ext cx="4210050" cy="1323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Salary &amp; experıence </a:t>
            </a:r>
            <a:r>
              <a:rPr lang="en"/>
              <a:t>prediction</a:t>
            </a:r>
            <a:endParaRPr/>
          </a:p>
        </p:txBody>
      </p:sp>
      <p:sp>
        <p:nvSpPr>
          <p:cNvPr id="261" name="Google Shape;261;p38"/>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2" name="Google Shape;262;p38"/>
          <p:cNvPicPr preferRelativeResize="0"/>
          <p:nvPr/>
        </p:nvPicPr>
        <p:blipFill>
          <a:blip r:embed="rId3">
            <a:alphaModFix/>
          </a:blip>
          <a:stretch>
            <a:fillRect/>
          </a:stretch>
        </p:blipFill>
        <p:spPr>
          <a:xfrm>
            <a:off x="311700" y="1323725"/>
            <a:ext cx="3596400" cy="2273950"/>
          </a:xfrm>
          <a:prstGeom prst="rect">
            <a:avLst/>
          </a:prstGeom>
          <a:noFill/>
          <a:ln>
            <a:noFill/>
          </a:ln>
        </p:spPr>
      </p:pic>
      <p:pic>
        <p:nvPicPr>
          <p:cNvPr id="263" name="Google Shape;263;p38"/>
          <p:cNvPicPr preferRelativeResize="0"/>
          <p:nvPr/>
        </p:nvPicPr>
        <p:blipFill>
          <a:blip r:embed="rId4">
            <a:alphaModFix/>
          </a:blip>
          <a:stretch>
            <a:fillRect/>
          </a:stretch>
        </p:blipFill>
        <p:spPr>
          <a:xfrm>
            <a:off x="5731504" y="1228675"/>
            <a:ext cx="2939975" cy="3553000"/>
          </a:xfrm>
          <a:prstGeom prst="rect">
            <a:avLst/>
          </a:prstGeom>
          <a:noFill/>
          <a:ln>
            <a:noFill/>
          </a:ln>
        </p:spPr>
      </p:pic>
      <p:pic>
        <p:nvPicPr>
          <p:cNvPr id="264" name="Google Shape;264;p38"/>
          <p:cNvPicPr preferRelativeResize="0"/>
          <p:nvPr/>
        </p:nvPicPr>
        <p:blipFill>
          <a:blip r:embed="rId5">
            <a:alphaModFix/>
          </a:blip>
          <a:stretch>
            <a:fillRect/>
          </a:stretch>
        </p:blipFill>
        <p:spPr>
          <a:xfrm>
            <a:off x="311688" y="3597675"/>
            <a:ext cx="4143375" cy="1104900"/>
          </a:xfrm>
          <a:prstGeom prst="rect">
            <a:avLst/>
          </a:prstGeom>
          <a:noFill/>
          <a:ln>
            <a:noFill/>
          </a:ln>
        </p:spPr>
      </p:pic>
      <p:sp>
        <p:nvSpPr>
          <p:cNvPr id="265" name="Google Shape;265;p38"/>
          <p:cNvSpPr txBox="1"/>
          <p:nvPr/>
        </p:nvSpPr>
        <p:spPr>
          <a:xfrm>
            <a:off x="4021050" y="1427200"/>
            <a:ext cx="1597500" cy="20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Pr(&gt;|t|) is greater than 0.05</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9"/>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alary &amp; experıence prediction</a:t>
            </a:r>
            <a:endParaRPr/>
          </a:p>
          <a:p>
            <a:pPr indent="0" lvl="0" marL="0" rtl="0" algn="l">
              <a:spcBef>
                <a:spcPts val="0"/>
              </a:spcBef>
              <a:spcAft>
                <a:spcPts val="0"/>
              </a:spcAft>
              <a:buNone/>
            </a:pPr>
            <a:r>
              <a:t/>
            </a:r>
            <a:endParaRPr/>
          </a:p>
        </p:txBody>
      </p:sp>
      <p:sp>
        <p:nvSpPr>
          <p:cNvPr id="271" name="Google Shape;271;p39"/>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2" name="Google Shape;272;p39"/>
          <p:cNvPicPr preferRelativeResize="0"/>
          <p:nvPr/>
        </p:nvPicPr>
        <p:blipFill>
          <a:blip r:embed="rId3">
            <a:alphaModFix/>
          </a:blip>
          <a:stretch>
            <a:fillRect/>
          </a:stretch>
        </p:blipFill>
        <p:spPr>
          <a:xfrm>
            <a:off x="486150" y="1310675"/>
            <a:ext cx="8147925" cy="2454900"/>
          </a:xfrm>
          <a:prstGeom prst="rect">
            <a:avLst/>
          </a:prstGeom>
          <a:noFill/>
          <a:ln>
            <a:noFill/>
          </a:ln>
        </p:spPr>
      </p:pic>
      <p:sp>
        <p:nvSpPr>
          <p:cNvPr id="273" name="Google Shape;273;p39"/>
          <p:cNvSpPr txBox="1"/>
          <p:nvPr/>
        </p:nvSpPr>
        <p:spPr>
          <a:xfrm>
            <a:off x="486150" y="3634925"/>
            <a:ext cx="3587400" cy="7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If the linearity assumption is met, we should see no pattern here, the red line should be fairly flat</a:t>
            </a:r>
            <a:endParaRPr/>
          </a:p>
        </p:txBody>
      </p:sp>
      <p:sp>
        <p:nvSpPr>
          <p:cNvPr id="274" name="Google Shape;274;p39"/>
          <p:cNvSpPr txBox="1"/>
          <p:nvPr/>
        </p:nvSpPr>
        <p:spPr>
          <a:xfrm>
            <a:off x="5048450" y="3634925"/>
            <a:ext cx="3397200" cy="7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latin typeface="Roboto"/>
                <a:ea typeface="Roboto"/>
                <a:cs typeface="Roboto"/>
                <a:sym typeface="Roboto"/>
              </a:rPr>
              <a:t>If our Y values or errors or residual terms are normally distributed, these points should fall roughly on a diagonal line.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Salary &amp; experıence prediction</a:t>
            </a:r>
            <a:endParaRPr/>
          </a:p>
          <a:p>
            <a:pPr indent="0" lvl="0" marL="0" rtl="0" algn="l">
              <a:spcBef>
                <a:spcPts val="0"/>
              </a:spcBef>
              <a:spcAft>
                <a:spcPts val="0"/>
              </a:spcAft>
              <a:buNone/>
            </a:pPr>
            <a:r>
              <a:t/>
            </a:r>
            <a:endParaRPr/>
          </a:p>
        </p:txBody>
      </p:sp>
      <p:sp>
        <p:nvSpPr>
          <p:cNvPr id="280" name="Google Shape;280;p40"/>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1" name="Google Shape;281;p40"/>
          <p:cNvPicPr preferRelativeResize="0"/>
          <p:nvPr/>
        </p:nvPicPr>
        <p:blipFill>
          <a:blip r:embed="rId3">
            <a:alphaModFix/>
          </a:blip>
          <a:stretch>
            <a:fillRect/>
          </a:stretch>
        </p:blipFill>
        <p:spPr>
          <a:xfrm>
            <a:off x="929688" y="1228675"/>
            <a:ext cx="6429375" cy="3924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alary &amp; experıence prediction</a:t>
            </a:r>
            <a:endParaRPr/>
          </a:p>
          <a:p>
            <a:pPr indent="0" lvl="0" marL="0" rtl="0" algn="l">
              <a:spcBef>
                <a:spcPts val="0"/>
              </a:spcBef>
              <a:spcAft>
                <a:spcPts val="0"/>
              </a:spcAft>
              <a:buNone/>
            </a:pPr>
            <a:r>
              <a:t/>
            </a:r>
            <a:endParaRPr/>
          </a:p>
        </p:txBody>
      </p:sp>
      <p:sp>
        <p:nvSpPr>
          <p:cNvPr id="287" name="Google Shape;287;p41"/>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8" name="Google Shape;288;p41"/>
          <p:cNvPicPr preferRelativeResize="0"/>
          <p:nvPr/>
        </p:nvPicPr>
        <p:blipFill>
          <a:blip r:embed="rId3">
            <a:alphaModFix/>
          </a:blip>
          <a:stretch>
            <a:fillRect/>
          </a:stretch>
        </p:blipFill>
        <p:spPr>
          <a:xfrm>
            <a:off x="485600" y="1383113"/>
            <a:ext cx="4229100" cy="1800225"/>
          </a:xfrm>
          <a:prstGeom prst="rect">
            <a:avLst/>
          </a:prstGeom>
          <a:noFill/>
          <a:ln>
            <a:noFill/>
          </a:ln>
        </p:spPr>
      </p:pic>
      <p:sp>
        <p:nvSpPr>
          <p:cNvPr id="289" name="Google Shape;289;p41"/>
          <p:cNvSpPr txBox="1"/>
          <p:nvPr/>
        </p:nvSpPr>
        <p:spPr>
          <a:xfrm>
            <a:off x="4714700" y="1579850"/>
            <a:ext cx="3861900" cy="1603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predict.lm produces predicted values, obtained by evaluating the regression function in the frame newdata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115875"/>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PROJECT approach</a:t>
            </a:r>
            <a:endParaRPr>
              <a:solidFill>
                <a:srgbClr val="000000"/>
              </a:solidFill>
            </a:endParaRPr>
          </a:p>
        </p:txBody>
      </p:sp>
      <p:sp>
        <p:nvSpPr>
          <p:cNvPr id="71" name="Google Shape;71;p15"/>
          <p:cNvSpPr txBox="1"/>
          <p:nvPr>
            <p:ph idx="1" type="body"/>
          </p:nvPr>
        </p:nvSpPr>
        <p:spPr>
          <a:xfrm>
            <a:off x="311700" y="916875"/>
            <a:ext cx="8832300" cy="4172400"/>
          </a:xfrm>
          <a:prstGeom prst="rect">
            <a:avLst/>
          </a:prstGeom>
        </p:spPr>
        <p:txBody>
          <a:bodyPr anchorCtr="0" anchor="t" bIns="91425" lIns="91425" spcFirstLastPara="1" rIns="91425" wrap="square" tIns="91425">
            <a:noAutofit/>
          </a:bodyPr>
          <a:lstStyle/>
          <a:p>
            <a:pPr indent="0" lvl="0" marL="0" rtl="0" algn="l">
              <a:lnSpc>
                <a:spcPct val="107916"/>
              </a:lnSpc>
              <a:spcBef>
                <a:spcPts val="600"/>
              </a:spcBef>
              <a:spcAft>
                <a:spcPts val="0"/>
              </a:spcAft>
              <a:buNone/>
            </a:pPr>
            <a:r>
              <a:rPr lang="en" sz="1400">
                <a:solidFill>
                  <a:srgbClr val="222222"/>
                </a:solidFill>
                <a:latin typeface="Comic Sans MS"/>
                <a:ea typeface="Comic Sans MS"/>
                <a:cs typeface="Comic Sans MS"/>
                <a:sym typeface="Comic Sans MS"/>
              </a:rPr>
              <a:t>The overarching goal of the project is to analyze key worker-related attributes, example wage levels, or economic sector, and their relationship with </a:t>
            </a:r>
            <a:r>
              <a:rPr lang="en" sz="1400">
                <a:solidFill>
                  <a:srgbClr val="222222"/>
                </a:solidFill>
                <a:latin typeface="Comic Sans MS"/>
                <a:ea typeface="Comic Sans MS"/>
                <a:cs typeface="Comic Sans MS"/>
                <a:sym typeface="Comic Sans MS"/>
              </a:rPr>
              <a:t>permanent</a:t>
            </a:r>
            <a:r>
              <a:rPr lang="en" sz="1400">
                <a:solidFill>
                  <a:srgbClr val="222222"/>
                </a:solidFill>
                <a:latin typeface="Comic Sans MS"/>
                <a:ea typeface="Comic Sans MS"/>
                <a:cs typeface="Comic Sans MS"/>
                <a:sym typeface="Comic Sans MS"/>
              </a:rPr>
              <a:t> visa applications (outcomes-focused)</a:t>
            </a:r>
            <a:br>
              <a:rPr lang="en" sz="1400">
                <a:solidFill>
                  <a:srgbClr val="222222"/>
                </a:solidFill>
                <a:latin typeface="Comic Sans MS"/>
                <a:ea typeface="Comic Sans MS"/>
                <a:cs typeface="Comic Sans MS"/>
                <a:sym typeface="Comic Sans MS"/>
              </a:rPr>
            </a:br>
            <a:endParaRPr sz="1400">
              <a:solidFill>
                <a:srgbClr val="222222"/>
              </a:solidFill>
              <a:latin typeface="Comic Sans MS"/>
              <a:ea typeface="Comic Sans MS"/>
              <a:cs typeface="Comic Sans MS"/>
              <a:sym typeface="Comic Sans MS"/>
            </a:endParaRPr>
          </a:p>
          <a:p>
            <a:pPr indent="0" lvl="0" marL="0" rtl="0" algn="l">
              <a:spcBef>
                <a:spcPts val="600"/>
              </a:spcBef>
              <a:spcAft>
                <a:spcPts val="0"/>
              </a:spcAft>
              <a:buNone/>
            </a:pPr>
            <a:r>
              <a:rPr b="1" i="1" lang="en" sz="1400">
                <a:latin typeface="Comic Sans MS"/>
                <a:ea typeface="Comic Sans MS"/>
                <a:cs typeface="Comic Sans MS"/>
                <a:sym typeface="Comic Sans MS"/>
              </a:rPr>
              <a:t>Central Hypothesis: </a:t>
            </a:r>
            <a:r>
              <a:rPr i="1" lang="en" sz="1400">
                <a:latin typeface="Comic Sans MS"/>
                <a:ea typeface="Comic Sans MS"/>
                <a:cs typeface="Comic Sans MS"/>
                <a:sym typeface="Comic Sans MS"/>
              </a:rPr>
              <a:t>Positive work visa outcomes are influenced by economic sector and wages (as a proxy variable that showcases higher education levels and and skills-intensive in-demand jobs)</a:t>
            </a:r>
            <a:endParaRPr i="1" sz="1400">
              <a:highlight>
                <a:srgbClr val="FFFF00"/>
              </a:highlight>
              <a:latin typeface="Comic Sans MS"/>
              <a:ea typeface="Comic Sans MS"/>
              <a:cs typeface="Comic Sans MS"/>
              <a:sym typeface="Comic Sans MS"/>
            </a:endParaRPr>
          </a:p>
          <a:p>
            <a:pPr indent="0" lvl="0" marL="0" rtl="0" algn="l">
              <a:spcBef>
                <a:spcPts val="1600"/>
              </a:spcBef>
              <a:spcAft>
                <a:spcPts val="0"/>
              </a:spcAft>
              <a:buNone/>
            </a:pPr>
            <a:r>
              <a:rPr lang="en" sz="1400">
                <a:latin typeface="Comic Sans MS"/>
                <a:ea typeface="Comic Sans MS"/>
                <a:cs typeface="Comic Sans MS"/>
                <a:sym typeface="Comic Sans MS"/>
              </a:rPr>
              <a:t>But, a</a:t>
            </a:r>
            <a:r>
              <a:rPr b="1" lang="en" sz="1400">
                <a:solidFill>
                  <a:srgbClr val="FF0000"/>
                </a:solidFill>
                <a:latin typeface="Comic Sans MS"/>
                <a:ea typeface="Comic Sans MS"/>
                <a:cs typeface="Comic Sans MS"/>
                <a:sym typeface="Comic Sans MS"/>
              </a:rPr>
              <a:t> </a:t>
            </a:r>
            <a:r>
              <a:rPr b="1" lang="en" sz="1400">
                <a:solidFill>
                  <a:srgbClr val="CC4125"/>
                </a:solidFill>
                <a:latin typeface="Comic Sans MS"/>
                <a:ea typeface="Comic Sans MS"/>
                <a:cs typeface="Comic Sans MS"/>
                <a:sym typeface="Comic Sans MS"/>
              </a:rPr>
              <a:t>prevalence of categorical variables</a:t>
            </a:r>
            <a:r>
              <a:rPr b="1" lang="en" sz="1400">
                <a:solidFill>
                  <a:srgbClr val="666666"/>
                </a:solidFill>
                <a:latin typeface="Comic Sans MS"/>
                <a:ea typeface="Comic Sans MS"/>
                <a:cs typeface="Comic Sans MS"/>
                <a:sym typeface="Comic Sans MS"/>
              </a:rPr>
              <a:t>, </a:t>
            </a:r>
            <a:r>
              <a:rPr lang="en" sz="1400">
                <a:solidFill>
                  <a:srgbClr val="666666"/>
                </a:solidFill>
                <a:latin typeface="Comic Sans MS"/>
                <a:ea typeface="Comic Sans MS"/>
                <a:cs typeface="Comic Sans MS"/>
                <a:sym typeface="Comic Sans MS"/>
              </a:rPr>
              <a:t>which is why the ols regression exercise predicts if</a:t>
            </a:r>
            <a:r>
              <a:rPr lang="en" sz="1400">
                <a:latin typeface="Comic Sans MS"/>
                <a:ea typeface="Comic Sans MS"/>
                <a:cs typeface="Comic Sans MS"/>
                <a:sym typeface="Comic Sans MS"/>
              </a:rPr>
              <a:t>:</a:t>
            </a:r>
            <a:endParaRPr sz="1400">
              <a:latin typeface="Comic Sans MS"/>
              <a:ea typeface="Comic Sans MS"/>
              <a:cs typeface="Comic Sans MS"/>
              <a:sym typeface="Comic Sans MS"/>
            </a:endParaRPr>
          </a:p>
          <a:p>
            <a:pPr indent="-317500" lvl="0" marL="457200" rtl="0" algn="l">
              <a:spcBef>
                <a:spcPts val="1600"/>
              </a:spcBef>
              <a:spcAft>
                <a:spcPts val="0"/>
              </a:spcAft>
              <a:buSzPts val="1400"/>
              <a:buFont typeface="Comic Sans MS"/>
              <a:buChar char="-"/>
            </a:pPr>
            <a:r>
              <a:rPr b="1" lang="en" sz="1400">
                <a:latin typeface="Comic Sans MS"/>
                <a:ea typeface="Comic Sans MS"/>
                <a:cs typeface="Comic Sans MS"/>
                <a:sym typeface="Comic Sans MS"/>
              </a:rPr>
              <a:t>W</a:t>
            </a:r>
            <a:r>
              <a:rPr b="1" lang="en" sz="1400">
                <a:latin typeface="Comic Sans MS"/>
                <a:ea typeface="Comic Sans MS"/>
                <a:cs typeface="Comic Sans MS"/>
                <a:sym typeface="Comic Sans MS"/>
              </a:rPr>
              <a:t>ages of visa applicants are favourably influenced by the economic sector, state, etc. </a:t>
            </a:r>
            <a:endParaRPr b="1" sz="1400">
              <a:highlight>
                <a:srgbClr val="FFFF00"/>
              </a:highlight>
              <a:latin typeface="Comic Sans MS"/>
              <a:ea typeface="Comic Sans MS"/>
              <a:cs typeface="Comic Sans MS"/>
              <a:sym typeface="Comic Sans MS"/>
            </a:endParaRPr>
          </a:p>
          <a:p>
            <a:pPr indent="0" lvl="0" marL="0" rtl="0" algn="l">
              <a:spcBef>
                <a:spcPts val="1600"/>
              </a:spcBef>
              <a:spcAft>
                <a:spcPts val="0"/>
              </a:spcAft>
              <a:buNone/>
            </a:pPr>
            <a:r>
              <a:rPr lang="en" sz="1400">
                <a:latin typeface="Comic Sans MS"/>
                <a:ea typeface="Comic Sans MS"/>
                <a:cs typeface="Comic Sans MS"/>
                <a:sym typeface="Comic Sans MS"/>
              </a:rPr>
              <a:t>And so we approach the data to:</a:t>
            </a:r>
            <a:endParaRPr sz="1400">
              <a:latin typeface="Comic Sans MS"/>
              <a:ea typeface="Comic Sans MS"/>
              <a:cs typeface="Comic Sans MS"/>
              <a:sym typeface="Comic Sans MS"/>
            </a:endParaRPr>
          </a:p>
          <a:p>
            <a:pPr indent="0" lvl="0" marL="0" rtl="0" algn="l">
              <a:spcBef>
                <a:spcPts val="1600"/>
              </a:spcBef>
              <a:spcAft>
                <a:spcPts val="0"/>
              </a:spcAft>
              <a:buNone/>
            </a:pPr>
            <a:r>
              <a:rPr lang="en" sz="1400">
                <a:latin typeface="Comic Sans MS"/>
                <a:ea typeface="Comic Sans MS"/>
                <a:cs typeface="Comic Sans MS"/>
                <a:sym typeface="Comic Sans MS"/>
              </a:rPr>
              <a:t>-Explore, Diagnose, Predict Relationships</a:t>
            </a:r>
            <a:endParaRPr sz="1400">
              <a:latin typeface="Comic Sans MS"/>
              <a:ea typeface="Comic Sans MS"/>
              <a:cs typeface="Comic Sans MS"/>
              <a:sym typeface="Comic Sans MS"/>
            </a:endParaRPr>
          </a:p>
          <a:p>
            <a:pPr indent="0" lvl="0" marL="0" rtl="0" algn="l">
              <a:spcBef>
                <a:spcPts val="1600"/>
              </a:spcBef>
              <a:spcAft>
                <a:spcPts val="0"/>
              </a:spcAft>
              <a:buNone/>
            </a:pPr>
            <a:r>
              <a:rPr i="1" lang="en" sz="1400">
                <a:solidFill>
                  <a:srgbClr val="38761D"/>
                </a:solidFill>
                <a:latin typeface="Comic Sans MS"/>
                <a:ea typeface="Comic Sans MS"/>
                <a:cs typeface="Comic Sans MS"/>
                <a:sym typeface="Comic Sans MS"/>
              </a:rPr>
              <a:t>(Base R, dplyr, ggplot2, readr</a:t>
            </a:r>
            <a:r>
              <a:rPr i="1" lang="en" sz="1400">
                <a:solidFill>
                  <a:srgbClr val="38761D"/>
                </a:solidFill>
                <a:latin typeface="Comic Sans MS"/>
                <a:ea typeface="Comic Sans MS"/>
                <a:cs typeface="Comic Sans MS"/>
                <a:sym typeface="Comic Sans MS"/>
              </a:rPr>
              <a:t>)</a:t>
            </a:r>
            <a:endParaRPr i="1" sz="1400">
              <a:solidFill>
                <a:srgbClr val="38761D"/>
              </a:solidFill>
              <a:latin typeface="Comic Sans MS"/>
              <a:ea typeface="Comic Sans MS"/>
              <a:cs typeface="Comic Sans MS"/>
              <a:sym typeface="Comic Sans MS"/>
            </a:endParaRPr>
          </a:p>
          <a:p>
            <a:pPr indent="0" lvl="0" marL="0" rtl="0" algn="l">
              <a:spcBef>
                <a:spcPts val="1600"/>
              </a:spcBef>
              <a:spcAft>
                <a:spcPts val="0"/>
              </a:spcAft>
              <a:buNone/>
            </a:pPr>
            <a:r>
              <a:rPr lang="en" sz="1400">
                <a:latin typeface="Comic Sans MS"/>
                <a:ea typeface="Comic Sans MS"/>
                <a:cs typeface="Comic Sans MS"/>
                <a:sym typeface="Comic Sans MS"/>
              </a:rPr>
              <a:t> </a:t>
            </a:r>
            <a:endParaRPr sz="1400">
              <a:latin typeface="Comic Sans MS"/>
              <a:ea typeface="Comic Sans MS"/>
              <a:cs typeface="Comic Sans MS"/>
              <a:sym typeface="Comic Sans MS"/>
            </a:endParaRPr>
          </a:p>
          <a:p>
            <a:pPr indent="0" lvl="0" marL="0" rtl="0" algn="l">
              <a:spcBef>
                <a:spcPts val="1600"/>
              </a:spcBef>
              <a:spcAft>
                <a:spcPts val="1600"/>
              </a:spcAft>
              <a:buNone/>
            </a:pPr>
            <a:r>
              <a:t/>
            </a:r>
            <a:endParaRPr sz="1400">
              <a:latin typeface="Comic Sans MS"/>
              <a:ea typeface="Comic Sans MS"/>
              <a:cs typeface="Comic Sans MS"/>
              <a:sym typeface="Comic Sans MS"/>
            </a:endParaRPr>
          </a:p>
        </p:txBody>
      </p:sp>
      <p:pic>
        <p:nvPicPr>
          <p:cNvPr id="72" name="Google Shape;72;p15"/>
          <p:cNvPicPr preferRelativeResize="0"/>
          <p:nvPr/>
        </p:nvPicPr>
        <p:blipFill>
          <a:blip r:embed="rId3">
            <a:alphaModFix/>
          </a:blip>
          <a:stretch>
            <a:fillRect/>
          </a:stretch>
        </p:blipFill>
        <p:spPr>
          <a:xfrm>
            <a:off x="3805075" y="3396774"/>
            <a:ext cx="5338924" cy="1699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2"/>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we learnt (ON A LIGHTER NOTE)...</a:t>
            </a:r>
            <a:endParaRPr/>
          </a:p>
        </p:txBody>
      </p:sp>
      <p:sp>
        <p:nvSpPr>
          <p:cNvPr id="295" name="Google Shape;295;p42"/>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omic Sans MS"/>
              <a:buChar char="➢"/>
            </a:pPr>
            <a:r>
              <a:rPr lang="en">
                <a:latin typeface="Comic Sans MS"/>
                <a:ea typeface="Comic Sans MS"/>
                <a:cs typeface="Comic Sans MS"/>
                <a:sym typeface="Comic Sans MS"/>
              </a:rPr>
              <a:t>That data doesn’t lie </a:t>
            </a:r>
            <a:endParaRPr>
              <a:latin typeface="Comic Sans MS"/>
              <a:ea typeface="Comic Sans MS"/>
              <a:cs typeface="Comic Sans MS"/>
              <a:sym typeface="Comic Sans MS"/>
            </a:endParaRPr>
          </a:p>
          <a:p>
            <a:pPr indent="-317500" lvl="1" marL="914400" rtl="0" algn="l">
              <a:spcBef>
                <a:spcPts val="0"/>
              </a:spcBef>
              <a:spcAft>
                <a:spcPts val="0"/>
              </a:spcAft>
              <a:buSzPts val="1400"/>
              <a:buFont typeface="Comic Sans MS"/>
              <a:buChar char="○"/>
            </a:pPr>
            <a:r>
              <a:rPr lang="en">
                <a:latin typeface="Comic Sans MS"/>
                <a:ea typeface="Comic Sans MS"/>
                <a:cs typeface="Comic Sans MS"/>
                <a:sym typeface="Comic Sans MS"/>
              </a:rPr>
              <a:t>….but you can try to tell your own story through it</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
                <a:latin typeface="Comic Sans MS"/>
                <a:ea typeface="Comic Sans MS"/>
                <a:cs typeface="Comic Sans MS"/>
                <a:sym typeface="Comic Sans MS"/>
              </a:rPr>
              <a:t>That data processing is intensive, and insightful</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
                <a:latin typeface="Comic Sans MS"/>
                <a:ea typeface="Comic Sans MS"/>
                <a:cs typeface="Comic Sans MS"/>
                <a:sym typeface="Comic Sans MS"/>
              </a:rPr>
              <a:t>And that personal motivations do not necessarily lead to “Rome” (we wish our dataset had more numbers!)</a:t>
            </a:r>
            <a:endParaRPr>
              <a:latin typeface="Comic Sans MS"/>
              <a:ea typeface="Comic Sans MS"/>
              <a:cs typeface="Comic Sans MS"/>
              <a:sym typeface="Comic Sans MS"/>
            </a:endParaRPr>
          </a:p>
          <a:p>
            <a:pPr indent="-317500" lvl="1" marL="914400" rtl="0" algn="l">
              <a:spcBef>
                <a:spcPts val="0"/>
              </a:spcBef>
              <a:spcAft>
                <a:spcPts val="0"/>
              </a:spcAft>
              <a:buSzPts val="1400"/>
              <a:buFont typeface="Comic Sans MS"/>
              <a:buChar char="○"/>
            </a:pPr>
            <a:r>
              <a:rPr lang="en">
                <a:latin typeface="Comic Sans MS"/>
                <a:ea typeface="Comic Sans MS"/>
                <a:cs typeface="Comic Sans MS"/>
                <a:sym typeface="Comic Sans MS"/>
              </a:rPr>
              <a:t>Key data challenges</a:t>
            </a:r>
            <a:endParaRPr>
              <a:latin typeface="Comic Sans MS"/>
              <a:ea typeface="Comic Sans MS"/>
              <a:cs typeface="Comic Sans MS"/>
              <a:sym typeface="Comic Sans MS"/>
            </a:endParaRPr>
          </a:p>
          <a:p>
            <a:pPr indent="-317500" lvl="2" marL="1371600" rtl="0" algn="l">
              <a:spcBef>
                <a:spcPts val="0"/>
              </a:spcBef>
              <a:spcAft>
                <a:spcPts val="0"/>
              </a:spcAft>
              <a:buSzPts val="1400"/>
              <a:buFont typeface="Comic Sans MS"/>
              <a:buChar char="■"/>
            </a:pPr>
            <a:r>
              <a:rPr lang="en">
                <a:latin typeface="Comic Sans MS"/>
                <a:ea typeface="Comic Sans MS"/>
                <a:cs typeface="Comic Sans MS"/>
                <a:sym typeface="Comic Sans MS"/>
              </a:rPr>
              <a:t>Missing information (e.g., we could use only 5% of total observations for gls)</a:t>
            </a:r>
            <a:endParaRPr>
              <a:latin typeface="Comic Sans MS"/>
              <a:ea typeface="Comic Sans MS"/>
              <a:cs typeface="Comic Sans MS"/>
              <a:sym typeface="Comic Sans MS"/>
            </a:endParaRPr>
          </a:p>
          <a:p>
            <a:pPr indent="-317500" lvl="3" marL="1828800" rtl="0" algn="l">
              <a:spcBef>
                <a:spcPts val="0"/>
              </a:spcBef>
              <a:spcAft>
                <a:spcPts val="0"/>
              </a:spcAft>
              <a:buSzPts val="1400"/>
              <a:buFont typeface="Comic Sans MS"/>
              <a:buChar char="●"/>
            </a:pPr>
            <a:r>
              <a:rPr lang="en">
                <a:latin typeface="Comic Sans MS"/>
                <a:ea typeface="Comic Sans MS"/>
                <a:cs typeface="Comic Sans MS"/>
                <a:sym typeface="Comic Sans MS"/>
              </a:rPr>
              <a:t>Couldn’t carried out planned functions like creating a new variable</a:t>
            </a:r>
            <a:endParaRPr>
              <a:latin typeface="Comic Sans MS"/>
              <a:ea typeface="Comic Sans MS"/>
              <a:cs typeface="Comic Sans MS"/>
              <a:sym typeface="Comic Sans MS"/>
            </a:endParaRPr>
          </a:p>
          <a:p>
            <a:pPr indent="-317500" lvl="2" marL="1371600" rtl="0" algn="l">
              <a:spcBef>
                <a:spcPts val="0"/>
              </a:spcBef>
              <a:spcAft>
                <a:spcPts val="0"/>
              </a:spcAft>
              <a:buSzPts val="1400"/>
              <a:buFont typeface="Comic Sans MS"/>
              <a:buChar char="■"/>
            </a:pPr>
            <a:r>
              <a:rPr lang="en">
                <a:latin typeface="Comic Sans MS"/>
                <a:ea typeface="Comic Sans MS"/>
                <a:cs typeface="Comic Sans MS"/>
                <a:sym typeface="Comic Sans MS"/>
              </a:rPr>
              <a:t>Categorical Variables</a:t>
            </a:r>
            <a:br>
              <a:rPr lang="en">
                <a:latin typeface="Comic Sans MS"/>
                <a:ea typeface="Comic Sans MS"/>
                <a:cs typeface="Comic Sans MS"/>
                <a:sym typeface="Comic Sans MS"/>
              </a:rPr>
            </a:br>
            <a:endParaRPr>
              <a:latin typeface="Comic Sans MS"/>
              <a:ea typeface="Comic Sans MS"/>
              <a:cs typeface="Comic Sans MS"/>
              <a:sym typeface="Comic Sans MS"/>
            </a:endParaRPr>
          </a:p>
          <a:p>
            <a:pPr indent="-342900" lvl="0" marL="457200" rtl="0" algn="l">
              <a:spcBef>
                <a:spcPts val="0"/>
              </a:spcBef>
              <a:spcAft>
                <a:spcPts val="0"/>
              </a:spcAft>
              <a:buClr>
                <a:srgbClr val="85200C"/>
              </a:buClr>
              <a:buSzPts val="1800"/>
              <a:buFont typeface="Comic Sans MS"/>
              <a:buChar char="➢"/>
            </a:pPr>
            <a:r>
              <a:rPr b="1" lang="en">
                <a:solidFill>
                  <a:srgbClr val="85200C"/>
                </a:solidFill>
                <a:latin typeface="Comic Sans MS"/>
                <a:ea typeface="Comic Sans MS"/>
                <a:cs typeface="Comic Sans MS"/>
                <a:sym typeface="Comic Sans MS"/>
              </a:rPr>
              <a:t>But! R works.</a:t>
            </a:r>
            <a:endParaRPr b="1">
              <a:solidFill>
                <a:srgbClr val="85200C"/>
              </a:solidFill>
              <a:latin typeface="Comic Sans MS"/>
              <a:ea typeface="Comic Sans MS"/>
              <a:cs typeface="Comic Sans MS"/>
              <a:sym typeface="Comic Sans MS"/>
            </a:endParaRPr>
          </a:p>
          <a:p>
            <a:pPr indent="0" lvl="0" marL="1371600" rtl="0" algn="l">
              <a:spcBef>
                <a:spcPts val="1600"/>
              </a:spcBef>
              <a:spcAft>
                <a:spcPts val="0"/>
              </a:spcAft>
              <a:buNone/>
            </a:pPr>
            <a:r>
              <a:t/>
            </a:r>
            <a:endParaRPr>
              <a:latin typeface="Comic Sans MS"/>
              <a:ea typeface="Comic Sans MS"/>
              <a:cs typeface="Comic Sans MS"/>
              <a:sym typeface="Comic Sans MS"/>
            </a:endParaRPr>
          </a:p>
          <a:p>
            <a:pPr indent="0" lvl="0" marL="457200" rtl="0" algn="l">
              <a:spcBef>
                <a:spcPts val="1600"/>
              </a:spcBef>
              <a:spcAft>
                <a:spcPts val="1600"/>
              </a:spcAft>
              <a:buNone/>
            </a:pPr>
            <a:r>
              <a:t/>
            </a:r>
            <a:endParaRPr>
              <a:latin typeface="Comic Sans MS"/>
              <a:ea typeface="Comic Sans MS"/>
              <a:cs typeface="Comic Sans MS"/>
              <a:sym typeface="Comic Sans MS"/>
            </a:endParaRPr>
          </a:p>
        </p:txBody>
      </p:sp>
      <p:sp>
        <p:nvSpPr>
          <p:cNvPr id="296" name="Google Shape;296;p42"/>
          <p:cNvSpPr txBox="1"/>
          <p:nvPr/>
        </p:nvSpPr>
        <p:spPr>
          <a:xfrm>
            <a:off x="1087400" y="1955325"/>
            <a:ext cx="5694000" cy="6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97" name="Google Shape;297;p42"/>
          <p:cNvPicPr preferRelativeResize="0"/>
          <p:nvPr/>
        </p:nvPicPr>
        <p:blipFill>
          <a:blip r:embed="rId3">
            <a:alphaModFix/>
          </a:blip>
          <a:stretch>
            <a:fillRect/>
          </a:stretch>
        </p:blipFill>
        <p:spPr>
          <a:xfrm>
            <a:off x="6781400" y="85575"/>
            <a:ext cx="2284925" cy="2071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3"/>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Thank You!</a:t>
            </a:r>
            <a:endParaRPr sz="4800"/>
          </a:p>
        </p:txBody>
      </p:sp>
      <p:sp>
        <p:nvSpPr>
          <p:cNvPr id="303" name="Google Shape;303;p43"/>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4" name="Google Shape;304;p43"/>
          <p:cNvPicPr preferRelativeResize="0"/>
          <p:nvPr/>
        </p:nvPicPr>
        <p:blipFill>
          <a:blip r:embed="rId3">
            <a:alphaModFix/>
          </a:blip>
          <a:stretch>
            <a:fillRect/>
          </a:stretch>
        </p:blipFill>
        <p:spPr>
          <a:xfrm>
            <a:off x="355950" y="1228675"/>
            <a:ext cx="5207875" cy="3340200"/>
          </a:xfrm>
          <a:prstGeom prst="rect">
            <a:avLst/>
          </a:prstGeom>
          <a:noFill/>
          <a:ln>
            <a:noFill/>
          </a:ln>
        </p:spPr>
      </p:pic>
      <p:sp>
        <p:nvSpPr>
          <p:cNvPr id="305" name="Google Shape;305;p43"/>
          <p:cNvSpPr txBox="1"/>
          <p:nvPr/>
        </p:nvSpPr>
        <p:spPr>
          <a:xfrm>
            <a:off x="5829300" y="1230750"/>
            <a:ext cx="3058200" cy="33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mic Sans MS"/>
                <a:ea typeface="Comic Sans MS"/>
                <a:cs typeface="Comic Sans MS"/>
                <a:sym typeface="Comic Sans MS"/>
              </a:rPr>
              <a:t>Dr. Gupta</a:t>
            </a:r>
            <a:endParaRPr b="1" sz="1800">
              <a:latin typeface="Comic Sans MS"/>
              <a:ea typeface="Comic Sans MS"/>
              <a:cs typeface="Comic Sans MS"/>
              <a:sym typeface="Comic Sans MS"/>
            </a:endParaRPr>
          </a:p>
          <a:p>
            <a:pPr indent="0" lvl="0" marL="0" rtl="0" algn="l">
              <a:spcBef>
                <a:spcPts val="0"/>
              </a:spcBef>
              <a:spcAft>
                <a:spcPts val="0"/>
              </a:spcAft>
              <a:buNone/>
            </a:pPr>
            <a:r>
              <a:rPr b="1" lang="en" sz="1800">
                <a:latin typeface="Comic Sans MS"/>
                <a:ea typeface="Comic Sans MS"/>
                <a:cs typeface="Comic Sans MS"/>
                <a:sym typeface="Comic Sans MS"/>
              </a:rPr>
              <a:t>Our Classmates</a:t>
            </a:r>
            <a:endParaRPr b="1" sz="1800">
              <a:latin typeface="Comic Sans MS"/>
              <a:ea typeface="Comic Sans MS"/>
              <a:cs typeface="Comic Sans MS"/>
              <a:sym typeface="Comic Sans MS"/>
            </a:endParaRPr>
          </a:p>
          <a:p>
            <a:pPr indent="0" lvl="0" marL="0" rtl="0" algn="l">
              <a:spcBef>
                <a:spcPts val="0"/>
              </a:spcBef>
              <a:spcAft>
                <a:spcPts val="0"/>
              </a:spcAft>
              <a:buNone/>
            </a:pPr>
            <a:r>
              <a:t/>
            </a:r>
            <a:endParaRPr b="1" sz="1800">
              <a:latin typeface="Comic Sans MS"/>
              <a:ea typeface="Comic Sans MS"/>
              <a:cs typeface="Comic Sans MS"/>
              <a:sym typeface="Comic Sans MS"/>
            </a:endParaRPr>
          </a:p>
          <a:p>
            <a:pPr indent="0" lvl="0" marL="0" rtl="0" algn="l">
              <a:spcBef>
                <a:spcPts val="0"/>
              </a:spcBef>
              <a:spcAft>
                <a:spcPts val="0"/>
              </a:spcAft>
              <a:buNone/>
            </a:pPr>
            <a:r>
              <a:t/>
            </a:r>
            <a:endParaRPr b="1">
              <a:latin typeface="Comic Sans MS"/>
              <a:ea typeface="Comic Sans MS"/>
              <a:cs typeface="Comic Sans MS"/>
              <a:sym typeface="Comic Sans MS"/>
            </a:endParaRPr>
          </a:p>
          <a:p>
            <a:pPr indent="0" lvl="0" marL="0" rtl="0" algn="l">
              <a:spcBef>
                <a:spcPts val="0"/>
              </a:spcBef>
              <a:spcAft>
                <a:spcPts val="0"/>
              </a:spcAft>
              <a:buNone/>
            </a:pPr>
            <a:r>
              <a:t/>
            </a:r>
            <a:endParaRPr b="1">
              <a:latin typeface="Comic Sans MS"/>
              <a:ea typeface="Comic Sans MS"/>
              <a:cs typeface="Comic Sans MS"/>
              <a:sym typeface="Comic Sans MS"/>
            </a:endParaRPr>
          </a:p>
          <a:p>
            <a:pPr indent="0" lvl="0" marL="0" rtl="0" algn="l">
              <a:spcBef>
                <a:spcPts val="0"/>
              </a:spcBef>
              <a:spcAft>
                <a:spcPts val="0"/>
              </a:spcAft>
              <a:buNone/>
            </a:pPr>
            <a:r>
              <a:t/>
            </a:r>
            <a:endParaRPr b="1">
              <a:latin typeface="Comic Sans MS"/>
              <a:ea typeface="Comic Sans MS"/>
              <a:cs typeface="Comic Sans MS"/>
              <a:sym typeface="Comic Sans MS"/>
            </a:endParaRPr>
          </a:p>
          <a:p>
            <a:pPr indent="0" lvl="0" marL="0" rtl="0" algn="l">
              <a:spcBef>
                <a:spcPts val="0"/>
              </a:spcBef>
              <a:spcAft>
                <a:spcPts val="0"/>
              </a:spcAft>
              <a:buNone/>
            </a:pPr>
            <a:r>
              <a:t/>
            </a:r>
            <a:endParaRPr b="1">
              <a:latin typeface="Comic Sans MS"/>
              <a:ea typeface="Comic Sans MS"/>
              <a:cs typeface="Comic Sans MS"/>
              <a:sym typeface="Comic Sans MS"/>
            </a:endParaRPr>
          </a:p>
          <a:p>
            <a:pPr indent="0" lvl="0" marL="0" rtl="0" algn="l">
              <a:spcBef>
                <a:spcPts val="0"/>
              </a:spcBef>
              <a:spcAft>
                <a:spcPts val="0"/>
              </a:spcAft>
              <a:buNone/>
            </a:pPr>
            <a:r>
              <a:t/>
            </a:r>
            <a:endParaRPr b="1">
              <a:latin typeface="Comic Sans MS"/>
              <a:ea typeface="Comic Sans MS"/>
              <a:cs typeface="Comic Sans MS"/>
              <a:sym typeface="Comic Sans MS"/>
            </a:endParaRPr>
          </a:p>
          <a:p>
            <a:pPr indent="0" lvl="0" marL="0" rtl="0" algn="l">
              <a:spcBef>
                <a:spcPts val="0"/>
              </a:spcBef>
              <a:spcAft>
                <a:spcPts val="0"/>
              </a:spcAft>
              <a:buNone/>
            </a:pPr>
            <a:r>
              <a:t/>
            </a:r>
            <a:endParaRPr b="1">
              <a:latin typeface="Comic Sans MS"/>
              <a:ea typeface="Comic Sans MS"/>
              <a:cs typeface="Comic Sans MS"/>
              <a:sym typeface="Comic Sans MS"/>
            </a:endParaRPr>
          </a:p>
          <a:p>
            <a:pPr indent="0" lvl="0" marL="0" rtl="0" algn="l">
              <a:spcBef>
                <a:spcPts val="0"/>
              </a:spcBef>
              <a:spcAft>
                <a:spcPts val="0"/>
              </a:spcAft>
              <a:buNone/>
            </a:pPr>
            <a:r>
              <a:t/>
            </a:r>
            <a:endParaRPr b="1">
              <a:latin typeface="Comic Sans MS"/>
              <a:ea typeface="Comic Sans MS"/>
              <a:cs typeface="Comic Sans MS"/>
              <a:sym typeface="Comic Sans MS"/>
            </a:endParaRPr>
          </a:p>
          <a:p>
            <a:pPr indent="0" lvl="0" marL="0" rtl="0" algn="l">
              <a:spcBef>
                <a:spcPts val="0"/>
              </a:spcBef>
              <a:spcAft>
                <a:spcPts val="0"/>
              </a:spcAft>
              <a:buNone/>
            </a:pPr>
            <a:r>
              <a:t/>
            </a:r>
            <a:endParaRPr b="1">
              <a:latin typeface="Comic Sans MS"/>
              <a:ea typeface="Comic Sans MS"/>
              <a:cs typeface="Comic Sans MS"/>
              <a:sym typeface="Comic Sans MS"/>
            </a:endParaRPr>
          </a:p>
          <a:p>
            <a:pPr indent="0" lvl="0" marL="0" rtl="0" algn="l">
              <a:spcBef>
                <a:spcPts val="0"/>
              </a:spcBef>
              <a:spcAft>
                <a:spcPts val="0"/>
              </a:spcAft>
              <a:buNone/>
            </a:pPr>
            <a:r>
              <a:rPr lang="en">
                <a:latin typeface="Comic Sans MS"/>
                <a:ea typeface="Comic Sans MS"/>
                <a:cs typeface="Comic Sans MS"/>
                <a:sym typeface="Comic Sans MS"/>
              </a:rPr>
              <a:t>...And We Look Forward to </a:t>
            </a:r>
            <a:endParaRPr>
              <a:latin typeface="Comic Sans MS"/>
              <a:ea typeface="Comic Sans MS"/>
              <a:cs typeface="Comic Sans MS"/>
              <a:sym typeface="Comic Sans MS"/>
            </a:endParaRPr>
          </a:p>
          <a:p>
            <a:pPr indent="0" lvl="0" marL="0" rtl="0" algn="l">
              <a:spcBef>
                <a:spcPts val="0"/>
              </a:spcBef>
              <a:spcAft>
                <a:spcPts val="0"/>
              </a:spcAft>
              <a:buNone/>
            </a:pPr>
            <a:r>
              <a:t/>
            </a:r>
            <a:endParaRPr b="1">
              <a:latin typeface="Comic Sans MS"/>
              <a:ea typeface="Comic Sans MS"/>
              <a:cs typeface="Comic Sans MS"/>
              <a:sym typeface="Comic Sans MS"/>
            </a:endParaRPr>
          </a:p>
          <a:p>
            <a:pPr indent="0" lvl="0" marL="0" rtl="0" algn="l">
              <a:spcBef>
                <a:spcPts val="0"/>
              </a:spcBef>
              <a:spcAft>
                <a:spcPts val="0"/>
              </a:spcAft>
              <a:buNone/>
            </a:pPr>
            <a:r>
              <a:rPr b="1" lang="en">
                <a:latin typeface="Comic Sans MS"/>
                <a:ea typeface="Comic Sans MS"/>
                <a:cs typeface="Comic Sans MS"/>
                <a:sym typeface="Comic Sans MS"/>
              </a:rPr>
              <a:t>Comments and Questions</a:t>
            </a:r>
            <a:endParaRPr b="1">
              <a:latin typeface="Comic Sans MS"/>
              <a:ea typeface="Comic Sans MS"/>
              <a:cs typeface="Comic Sans MS"/>
              <a:sym typeface="Comic Sans MS"/>
            </a:endParaRPr>
          </a:p>
          <a:p>
            <a:pPr indent="0" lvl="0" marL="45720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245325" y="0"/>
            <a:ext cx="85206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About the data:Overview</a:t>
            </a:r>
            <a:endParaRPr>
              <a:solidFill>
                <a:srgbClr val="000000"/>
              </a:solidFill>
            </a:endParaRPr>
          </a:p>
        </p:txBody>
      </p:sp>
      <p:sp>
        <p:nvSpPr>
          <p:cNvPr id="78" name="Google Shape;78;p16"/>
          <p:cNvSpPr txBox="1"/>
          <p:nvPr>
            <p:ph idx="1" type="body"/>
          </p:nvPr>
        </p:nvSpPr>
        <p:spPr>
          <a:xfrm>
            <a:off x="293600" y="849600"/>
            <a:ext cx="8850300" cy="42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222222"/>
                </a:solidFill>
                <a:latin typeface="Comic Sans MS"/>
                <a:ea typeface="Comic Sans MS"/>
                <a:cs typeface="Comic Sans MS"/>
                <a:sym typeface="Comic Sans MS"/>
              </a:rPr>
              <a:t>Source: </a:t>
            </a:r>
            <a:r>
              <a:rPr lang="en" sz="1400">
                <a:solidFill>
                  <a:srgbClr val="222222"/>
                </a:solidFill>
                <a:latin typeface="Comic Sans MS"/>
                <a:ea typeface="Comic Sans MS"/>
                <a:cs typeface="Comic Sans MS"/>
                <a:sym typeface="Comic Sans MS"/>
              </a:rPr>
              <a:t>Dataset (ZIP</a:t>
            </a:r>
            <a:r>
              <a:rPr lang="en" sz="1400">
                <a:solidFill>
                  <a:srgbClr val="222222"/>
                </a:solidFill>
                <a:latin typeface="Comic Sans MS"/>
                <a:ea typeface="Comic Sans MS"/>
                <a:cs typeface="Comic Sans MS"/>
                <a:sym typeface="Comic Sans MS"/>
              </a:rPr>
              <a:t> file</a:t>
            </a:r>
            <a:r>
              <a:rPr lang="en" sz="1400">
                <a:solidFill>
                  <a:srgbClr val="222222"/>
                </a:solidFill>
                <a:latin typeface="Comic Sans MS"/>
                <a:ea typeface="Comic Sans MS"/>
                <a:cs typeface="Comic Sans MS"/>
                <a:sym typeface="Comic Sans MS"/>
              </a:rPr>
              <a:t>) on permanent work visa applications from </a:t>
            </a:r>
            <a:r>
              <a:rPr lang="en" sz="1400">
                <a:solidFill>
                  <a:srgbClr val="000000"/>
                </a:solidFill>
                <a:highlight>
                  <a:srgbClr val="FFFFFF"/>
                </a:highlight>
                <a:uFill>
                  <a:noFill/>
                </a:uFill>
                <a:latin typeface="Comic Sans MS"/>
                <a:ea typeface="Comic Sans MS"/>
                <a:cs typeface="Comic Sans MS"/>
                <a:sym typeface="Comic Sans MS"/>
                <a:hlinkClick r:id="rId3"/>
              </a:rPr>
              <a:t>Kaggle.com</a:t>
            </a:r>
            <a:endParaRPr sz="1400">
              <a:solidFill>
                <a:srgbClr val="000000"/>
              </a:solidFill>
              <a:latin typeface="Comic Sans MS"/>
              <a:ea typeface="Comic Sans MS"/>
              <a:cs typeface="Comic Sans MS"/>
              <a:sym typeface="Comic Sans MS"/>
            </a:endParaRPr>
          </a:p>
          <a:p>
            <a:pPr indent="-317500" lvl="0" marL="457200" rtl="0" algn="l">
              <a:spcBef>
                <a:spcPts val="1600"/>
              </a:spcBef>
              <a:spcAft>
                <a:spcPts val="0"/>
              </a:spcAft>
              <a:buClr>
                <a:srgbClr val="222222"/>
              </a:buClr>
              <a:buSzPts val="1400"/>
              <a:buFont typeface="Comic Sans MS"/>
              <a:buChar char="-"/>
            </a:pPr>
            <a:r>
              <a:rPr lang="en" sz="1400">
                <a:solidFill>
                  <a:srgbClr val="222222"/>
                </a:solidFill>
                <a:latin typeface="Comic Sans MS"/>
                <a:ea typeface="Comic Sans MS"/>
                <a:cs typeface="Comic Sans MS"/>
                <a:sym typeface="Comic Sans MS"/>
              </a:rPr>
              <a:t>Kaggle attributes the Department of Labor as its source</a:t>
            </a:r>
            <a:endParaRPr sz="1400">
              <a:solidFill>
                <a:srgbClr val="222222"/>
              </a:solidFill>
              <a:latin typeface="Comic Sans MS"/>
              <a:ea typeface="Comic Sans MS"/>
              <a:cs typeface="Comic Sans MS"/>
              <a:sym typeface="Comic Sans MS"/>
            </a:endParaRPr>
          </a:p>
          <a:p>
            <a:pPr indent="-317500" lvl="0" marL="457200" rtl="0" algn="l">
              <a:spcBef>
                <a:spcPts val="0"/>
              </a:spcBef>
              <a:spcAft>
                <a:spcPts val="0"/>
              </a:spcAft>
              <a:buClr>
                <a:srgbClr val="222222"/>
              </a:buClr>
              <a:buSzPts val="1400"/>
              <a:buFont typeface="Comic Sans MS"/>
              <a:buChar char="-"/>
            </a:pPr>
            <a:r>
              <a:rPr lang="en" sz="1400">
                <a:solidFill>
                  <a:srgbClr val="222222"/>
                </a:solidFill>
                <a:latin typeface="Comic Sans MS"/>
                <a:ea typeface="Comic Sans MS"/>
                <a:cs typeface="Comic Sans MS"/>
                <a:sym typeface="Comic Sans MS"/>
              </a:rPr>
              <a:t>Dataset includes info on final decision, wages, employers, state, visa past history, economic sector</a:t>
            </a:r>
            <a:endParaRPr sz="1400">
              <a:solidFill>
                <a:srgbClr val="222222"/>
              </a:solidFill>
              <a:latin typeface="Comic Sans MS"/>
              <a:ea typeface="Comic Sans MS"/>
              <a:cs typeface="Comic Sans MS"/>
              <a:sym typeface="Comic Sans MS"/>
            </a:endParaRPr>
          </a:p>
          <a:p>
            <a:pPr indent="0" lvl="0" marL="0" rtl="0" algn="l">
              <a:lnSpc>
                <a:spcPct val="107916"/>
              </a:lnSpc>
              <a:spcBef>
                <a:spcPts val="1600"/>
              </a:spcBef>
              <a:spcAft>
                <a:spcPts val="0"/>
              </a:spcAft>
              <a:buNone/>
            </a:pPr>
            <a:r>
              <a:rPr b="1" lang="en" sz="1400">
                <a:solidFill>
                  <a:srgbClr val="222222"/>
                </a:solidFill>
                <a:latin typeface="Comic Sans MS"/>
                <a:ea typeface="Comic Sans MS"/>
                <a:cs typeface="Comic Sans MS"/>
                <a:sym typeface="Comic Sans MS"/>
              </a:rPr>
              <a:t>Per Kaggle: </a:t>
            </a:r>
            <a:r>
              <a:rPr lang="en" sz="1400">
                <a:solidFill>
                  <a:srgbClr val="222222"/>
                </a:solidFill>
                <a:latin typeface="Comic Sans MS"/>
                <a:ea typeface="Comic Sans MS"/>
                <a:cs typeface="Comic Sans MS"/>
                <a:sym typeface="Comic Sans MS"/>
              </a:rPr>
              <a:t>the dataset provides information on</a:t>
            </a:r>
            <a:r>
              <a:rPr b="1" lang="en" sz="1400">
                <a:solidFill>
                  <a:srgbClr val="222222"/>
                </a:solidFill>
                <a:latin typeface="Comic Sans MS"/>
                <a:ea typeface="Comic Sans MS"/>
                <a:cs typeface="Comic Sans MS"/>
                <a:sym typeface="Comic Sans MS"/>
              </a:rPr>
              <a:t> </a:t>
            </a:r>
            <a:r>
              <a:rPr lang="en" sz="1400">
                <a:solidFill>
                  <a:srgbClr val="222222"/>
                </a:solidFill>
                <a:latin typeface="Comic Sans MS"/>
                <a:ea typeface="Comic Sans MS"/>
                <a:cs typeface="Comic Sans MS"/>
                <a:sym typeface="Comic Sans MS"/>
              </a:rPr>
              <a:t>“374K visa decisions” from 2012-2017</a:t>
            </a:r>
            <a:endParaRPr sz="1400">
              <a:solidFill>
                <a:srgbClr val="222222"/>
              </a:solidFill>
              <a:latin typeface="Comic Sans MS"/>
              <a:ea typeface="Comic Sans MS"/>
              <a:cs typeface="Comic Sans MS"/>
              <a:sym typeface="Comic Sans MS"/>
            </a:endParaRPr>
          </a:p>
          <a:p>
            <a:pPr indent="0" lvl="0" marL="0" rtl="0" algn="l">
              <a:lnSpc>
                <a:spcPct val="107916"/>
              </a:lnSpc>
              <a:spcBef>
                <a:spcPts val="600"/>
              </a:spcBef>
              <a:spcAft>
                <a:spcPts val="0"/>
              </a:spcAft>
              <a:buNone/>
            </a:pPr>
            <a:r>
              <a:t/>
            </a:r>
            <a:endParaRPr sz="1400">
              <a:solidFill>
                <a:srgbClr val="222222"/>
              </a:solidFill>
              <a:latin typeface="Comic Sans MS"/>
              <a:ea typeface="Comic Sans MS"/>
              <a:cs typeface="Comic Sans MS"/>
              <a:sym typeface="Comic Sans MS"/>
            </a:endParaRPr>
          </a:p>
          <a:p>
            <a:pPr indent="0" lvl="0" marL="0" rtl="0" algn="l">
              <a:lnSpc>
                <a:spcPct val="107916"/>
              </a:lnSpc>
              <a:spcBef>
                <a:spcPts val="600"/>
              </a:spcBef>
              <a:spcAft>
                <a:spcPts val="0"/>
              </a:spcAft>
              <a:buNone/>
            </a:pPr>
            <a:r>
              <a:rPr lang="en" sz="1400">
                <a:solidFill>
                  <a:srgbClr val="222222"/>
                </a:solidFill>
                <a:latin typeface="Comic Sans MS"/>
                <a:ea typeface="Comic Sans MS"/>
                <a:cs typeface="Comic Sans MS"/>
                <a:sym typeface="Comic Sans MS"/>
              </a:rPr>
              <a:t>Downloading and importing the dataset into R:</a:t>
            </a:r>
            <a:endParaRPr sz="1400">
              <a:solidFill>
                <a:srgbClr val="222222"/>
              </a:solidFill>
              <a:latin typeface="Comic Sans MS"/>
              <a:ea typeface="Comic Sans MS"/>
              <a:cs typeface="Comic Sans MS"/>
              <a:sym typeface="Comic Sans MS"/>
            </a:endParaRPr>
          </a:p>
          <a:p>
            <a:pPr indent="0" lvl="0" marL="0" rtl="0" algn="l">
              <a:lnSpc>
                <a:spcPct val="102272"/>
              </a:lnSpc>
              <a:spcBef>
                <a:spcPts val="600"/>
              </a:spcBef>
              <a:spcAft>
                <a:spcPts val="0"/>
              </a:spcAft>
              <a:buNone/>
            </a:pPr>
            <a:r>
              <a:rPr lang="en" sz="1100">
                <a:solidFill>
                  <a:srgbClr val="3C78D8"/>
                </a:solidFill>
                <a:highlight>
                  <a:srgbClr val="FFFFFF"/>
                </a:highlight>
              </a:rPr>
              <a:t>&gt; us_perm_visas &lt;- read_csv("Data Analysis - R/Project/us_perm_visas.csv")</a:t>
            </a:r>
            <a:endParaRPr sz="1100">
              <a:solidFill>
                <a:srgbClr val="3C78D8"/>
              </a:solidFill>
              <a:highlight>
                <a:srgbClr val="FFFFFF"/>
              </a:highlight>
            </a:endParaRPr>
          </a:p>
          <a:p>
            <a:pPr indent="0" lvl="0" marL="0" rtl="0" algn="l">
              <a:lnSpc>
                <a:spcPct val="102272"/>
              </a:lnSpc>
              <a:spcBef>
                <a:spcPts val="0"/>
              </a:spcBef>
              <a:spcAft>
                <a:spcPts val="0"/>
              </a:spcAft>
              <a:buNone/>
            </a:pPr>
            <a:r>
              <a:rPr lang="en" sz="1100">
                <a:solidFill>
                  <a:srgbClr val="3C78D8"/>
                </a:solidFill>
                <a:highlight>
                  <a:srgbClr val="FFFFFF"/>
                </a:highlight>
              </a:rPr>
              <a:t>&gt; dataset&lt;-us_perm_visas</a:t>
            </a:r>
            <a:endParaRPr sz="1100">
              <a:solidFill>
                <a:srgbClr val="3C78D8"/>
              </a:solidFill>
              <a:highlight>
                <a:srgbClr val="FFFFFF"/>
              </a:highlight>
            </a:endParaRPr>
          </a:p>
          <a:p>
            <a:pPr indent="0" lvl="0" marL="0" rtl="0" algn="l">
              <a:lnSpc>
                <a:spcPct val="102272"/>
              </a:lnSpc>
              <a:spcBef>
                <a:spcPts val="0"/>
              </a:spcBef>
              <a:spcAft>
                <a:spcPts val="0"/>
              </a:spcAft>
              <a:buNone/>
            </a:pPr>
            <a:r>
              <a:rPr lang="en" sz="1100">
                <a:solidFill>
                  <a:srgbClr val="3C78D8"/>
                </a:solidFill>
                <a:highlight>
                  <a:srgbClr val="FFFFFF"/>
                </a:highlight>
              </a:rPr>
              <a:t>&gt; dim(dataset)</a:t>
            </a:r>
            <a:endParaRPr sz="1100">
              <a:solidFill>
                <a:srgbClr val="3C78D8"/>
              </a:solidFill>
              <a:highlight>
                <a:srgbClr val="FFFFFF"/>
              </a:highlight>
            </a:endParaRPr>
          </a:p>
          <a:p>
            <a:pPr indent="0" lvl="0" marL="0" rtl="0" algn="l">
              <a:lnSpc>
                <a:spcPct val="102272"/>
              </a:lnSpc>
              <a:spcBef>
                <a:spcPts val="0"/>
              </a:spcBef>
              <a:spcAft>
                <a:spcPts val="0"/>
              </a:spcAft>
              <a:buNone/>
            </a:pPr>
            <a:r>
              <a:rPr lang="en" sz="1200">
                <a:solidFill>
                  <a:srgbClr val="000000"/>
                </a:solidFill>
                <a:highlight>
                  <a:srgbClr val="FFFFFF"/>
                </a:highlight>
                <a:latin typeface="Calibri"/>
                <a:ea typeface="Calibri"/>
                <a:cs typeface="Calibri"/>
                <a:sym typeface="Calibri"/>
              </a:rPr>
              <a:t>[1] 374362	154</a:t>
            </a:r>
            <a:endParaRPr sz="1200">
              <a:solidFill>
                <a:srgbClr val="CC4125"/>
              </a:solidFill>
              <a:highlight>
                <a:srgbClr val="FFFFFF"/>
              </a:highlight>
              <a:latin typeface="Calibri"/>
              <a:ea typeface="Calibri"/>
              <a:cs typeface="Calibri"/>
              <a:sym typeface="Calibri"/>
            </a:endParaRPr>
          </a:p>
          <a:p>
            <a:pPr indent="0" lvl="0" marL="0" rtl="0" algn="l">
              <a:lnSpc>
                <a:spcPct val="107916"/>
              </a:lnSpc>
              <a:spcBef>
                <a:spcPts val="0"/>
              </a:spcBef>
              <a:spcAft>
                <a:spcPts val="0"/>
              </a:spcAft>
              <a:buNone/>
            </a:pPr>
            <a:r>
              <a:rPr lang="en" sz="1100">
                <a:solidFill>
                  <a:srgbClr val="3C78D8"/>
                </a:solidFill>
                <a:highlight>
                  <a:srgbClr val="FFFFFF"/>
                </a:highlight>
              </a:rPr>
              <a:t>&gt; str(dataset)</a:t>
            </a:r>
            <a:endParaRPr sz="1100">
              <a:solidFill>
                <a:srgbClr val="3C78D8"/>
              </a:solidFill>
              <a:highlight>
                <a:srgbClr val="FFFFFF"/>
              </a:highlight>
            </a:endParaRPr>
          </a:p>
          <a:p>
            <a:pPr indent="0" lvl="0" marL="0" rtl="0" algn="l">
              <a:lnSpc>
                <a:spcPct val="107916"/>
              </a:lnSpc>
              <a:spcBef>
                <a:spcPts val="800"/>
              </a:spcBef>
              <a:spcAft>
                <a:spcPts val="0"/>
              </a:spcAft>
              <a:buNone/>
            </a:pPr>
            <a:r>
              <a:rPr lang="en" sz="1100">
                <a:solidFill>
                  <a:srgbClr val="3C78D8"/>
                </a:solidFill>
                <a:highlight>
                  <a:srgbClr val="FFFFFF"/>
                </a:highlight>
              </a:rPr>
              <a:t>Classes ‘tbl_df’, ‘tbl’ and 'data.frame': </a:t>
            </a:r>
            <a:endParaRPr sz="1100">
              <a:solidFill>
                <a:srgbClr val="3C78D8"/>
              </a:solidFill>
              <a:highlight>
                <a:srgbClr val="FFFFFF"/>
              </a:highlight>
            </a:endParaRPr>
          </a:p>
          <a:p>
            <a:pPr indent="0" lvl="0" marL="0" rtl="0" algn="l">
              <a:lnSpc>
                <a:spcPct val="107916"/>
              </a:lnSpc>
              <a:spcBef>
                <a:spcPts val="800"/>
              </a:spcBef>
              <a:spcAft>
                <a:spcPts val="0"/>
              </a:spcAft>
              <a:buNone/>
            </a:pPr>
            <a:r>
              <a:rPr lang="en" sz="1100">
                <a:solidFill>
                  <a:srgbClr val="3C78D8"/>
                </a:solidFill>
                <a:highlight>
                  <a:srgbClr val="FFFFFF"/>
                </a:highlight>
              </a:rPr>
              <a:t>374362 obs. of  154 variables</a:t>
            </a:r>
            <a:endParaRPr sz="1100">
              <a:solidFill>
                <a:srgbClr val="3C78D8"/>
              </a:solidFill>
              <a:highlight>
                <a:srgbClr val="FFFFFF"/>
              </a:highlight>
            </a:endParaRPr>
          </a:p>
          <a:p>
            <a:pPr indent="0" lvl="0" marL="0" rtl="0" algn="l">
              <a:lnSpc>
                <a:spcPct val="107916"/>
              </a:lnSpc>
              <a:spcBef>
                <a:spcPts val="800"/>
              </a:spcBef>
              <a:spcAft>
                <a:spcPts val="0"/>
              </a:spcAft>
              <a:buNone/>
            </a:pPr>
            <a:r>
              <a:t/>
            </a:r>
            <a:endParaRPr sz="1400">
              <a:solidFill>
                <a:srgbClr val="CC4125"/>
              </a:solidFill>
              <a:highlight>
                <a:srgbClr val="FFFFFF"/>
              </a:highlight>
              <a:latin typeface="Calibri"/>
              <a:ea typeface="Calibri"/>
              <a:cs typeface="Calibri"/>
              <a:sym typeface="Calibri"/>
            </a:endParaRPr>
          </a:p>
          <a:p>
            <a:pPr indent="0" lvl="0" marL="0" rtl="0" algn="l">
              <a:lnSpc>
                <a:spcPct val="107916"/>
              </a:lnSpc>
              <a:spcBef>
                <a:spcPts val="800"/>
              </a:spcBef>
              <a:spcAft>
                <a:spcPts val="0"/>
              </a:spcAft>
              <a:buNone/>
            </a:pPr>
            <a:r>
              <a:t/>
            </a:r>
            <a:endParaRPr sz="1400">
              <a:solidFill>
                <a:srgbClr val="222222"/>
              </a:solidFill>
              <a:latin typeface="Comic Sans MS"/>
              <a:ea typeface="Comic Sans MS"/>
              <a:cs typeface="Comic Sans MS"/>
              <a:sym typeface="Comic Sans MS"/>
            </a:endParaRPr>
          </a:p>
          <a:p>
            <a:pPr indent="0" lvl="0" marL="0" rtl="0" algn="l">
              <a:lnSpc>
                <a:spcPct val="107916"/>
              </a:lnSpc>
              <a:spcBef>
                <a:spcPts val="600"/>
              </a:spcBef>
              <a:spcAft>
                <a:spcPts val="0"/>
              </a:spcAft>
              <a:buNone/>
            </a:pPr>
            <a:r>
              <a:t/>
            </a:r>
            <a:endParaRPr sz="1400">
              <a:solidFill>
                <a:srgbClr val="222222"/>
              </a:solidFill>
              <a:latin typeface="Comic Sans MS"/>
              <a:ea typeface="Comic Sans MS"/>
              <a:cs typeface="Comic Sans MS"/>
              <a:sym typeface="Comic Sans MS"/>
            </a:endParaRPr>
          </a:p>
          <a:p>
            <a:pPr indent="0" lvl="0" marL="0" rtl="0" algn="l">
              <a:lnSpc>
                <a:spcPct val="107916"/>
              </a:lnSpc>
              <a:spcBef>
                <a:spcPts val="600"/>
              </a:spcBef>
              <a:spcAft>
                <a:spcPts val="0"/>
              </a:spcAft>
              <a:buNone/>
            </a:pPr>
            <a:r>
              <a:t/>
            </a:r>
            <a:endParaRPr sz="1400">
              <a:solidFill>
                <a:srgbClr val="000000"/>
              </a:solidFill>
              <a:latin typeface="Comic Sans MS"/>
              <a:ea typeface="Comic Sans MS"/>
              <a:cs typeface="Comic Sans MS"/>
              <a:sym typeface="Comic Sans MS"/>
            </a:endParaRPr>
          </a:p>
          <a:p>
            <a:pPr indent="0" lvl="0" marL="0" rtl="0" algn="l">
              <a:spcBef>
                <a:spcPts val="600"/>
              </a:spcBef>
              <a:spcAft>
                <a:spcPts val="1600"/>
              </a:spcAft>
              <a:buNone/>
            </a:pPr>
            <a:r>
              <a:t/>
            </a:r>
            <a:endParaRPr b="1" sz="1100">
              <a:solidFill>
                <a:srgbClr val="222222"/>
              </a:solidFill>
              <a:latin typeface="Comic Sans MS"/>
              <a:ea typeface="Comic Sans MS"/>
              <a:cs typeface="Comic Sans MS"/>
              <a:sym typeface="Comic Sans MS"/>
            </a:endParaRPr>
          </a:p>
        </p:txBody>
      </p:sp>
      <p:sp>
        <p:nvSpPr>
          <p:cNvPr id="79" name="Google Shape;79;p16"/>
          <p:cNvSpPr txBox="1"/>
          <p:nvPr/>
        </p:nvSpPr>
        <p:spPr>
          <a:xfrm>
            <a:off x="6033925" y="3087675"/>
            <a:ext cx="3110100" cy="17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mic Sans MS"/>
                <a:ea typeface="Comic Sans MS"/>
                <a:cs typeface="Comic Sans MS"/>
                <a:sym typeface="Comic Sans MS"/>
              </a:rPr>
              <a:t>     </a:t>
            </a:r>
            <a:r>
              <a:rPr b="1" lang="en">
                <a:latin typeface="Comic Sans MS"/>
                <a:ea typeface="Comic Sans MS"/>
                <a:cs typeface="Comic Sans MS"/>
                <a:sym typeface="Comic Sans MS"/>
              </a:rPr>
              <a:t>Datasize and Timeframe</a:t>
            </a:r>
            <a:endParaRPr b="1">
              <a:latin typeface="Comic Sans MS"/>
              <a:ea typeface="Comic Sans MS"/>
              <a:cs typeface="Comic Sans MS"/>
              <a:sym typeface="Comic Sans MS"/>
            </a:endParaRPr>
          </a:p>
          <a:p>
            <a:pPr indent="0" lvl="0" marL="0" rtl="0" algn="l">
              <a:spcBef>
                <a:spcPts val="0"/>
              </a:spcBef>
              <a:spcAft>
                <a:spcPts val="0"/>
              </a:spcAft>
              <a:buNone/>
            </a:pPr>
            <a:r>
              <a:t/>
            </a:r>
            <a:endParaRPr b="1">
              <a:latin typeface="Comic Sans MS"/>
              <a:ea typeface="Comic Sans MS"/>
              <a:cs typeface="Comic Sans MS"/>
              <a:sym typeface="Comic Sans MS"/>
            </a:endParaRPr>
          </a:p>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374,362 observations in 154 columns</a:t>
            </a:r>
            <a:endParaRPr>
              <a:latin typeface="Comic Sans MS"/>
              <a:ea typeface="Comic Sans MS"/>
              <a:cs typeface="Comic Sans MS"/>
              <a:sym typeface="Comic Sans MS"/>
            </a:endParaRPr>
          </a:p>
          <a:p>
            <a:pPr indent="0" lvl="0" marL="457200" rtl="0" algn="l">
              <a:spcBef>
                <a:spcPts val="0"/>
              </a:spcBef>
              <a:spcAft>
                <a:spcPts val="0"/>
              </a:spcAft>
              <a:buNone/>
            </a:pPr>
            <a:r>
              <a:t/>
            </a:r>
            <a:endParaRPr>
              <a:latin typeface="Comic Sans MS"/>
              <a:ea typeface="Comic Sans MS"/>
              <a:cs typeface="Comic Sans MS"/>
              <a:sym typeface="Comic Sans MS"/>
            </a:endParaRPr>
          </a:p>
          <a:p>
            <a:pPr indent="-317500" lvl="0" marL="457200" rtl="0" algn="l">
              <a:spcBef>
                <a:spcPts val="0"/>
              </a:spcBef>
              <a:spcAft>
                <a:spcPts val="0"/>
              </a:spcAft>
              <a:buSzPts val="1400"/>
              <a:buFont typeface="Comic Sans MS"/>
              <a:buChar char="-"/>
            </a:pPr>
            <a:r>
              <a:rPr lang="en">
                <a:latin typeface="Comic Sans MS"/>
                <a:ea typeface="Comic Sans MS"/>
                <a:cs typeface="Comic Sans MS"/>
                <a:sym typeface="Comic Sans MS"/>
              </a:rPr>
              <a:t>Observations from 2011 - 2016 (</a:t>
            </a:r>
            <a:r>
              <a:rPr i="1" lang="en" u="sng">
                <a:latin typeface="Comic Sans MS"/>
                <a:ea typeface="Comic Sans MS"/>
                <a:cs typeface="Comic Sans MS"/>
                <a:sym typeface="Comic Sans MS"/>
              </a:rPr>
              <a:t>not 2012 - 2017</a:t>
            </a:r>
            <a:r>
              <a:rPr lang="en">
                <a:latin typeface="Comic Sans MS"/>
                <a:ea typeface="Comic Sans MS"/>
                <a:cs typeface="Comic Sans MS"/>
                <a:sym typeface="Comic Sans MS"/>
              </a:rPr>
              <a:t>)</a:t>
            </a:r>
            <a:endParaRPr>
              <a:latin typeface="Comic Sans MS"/>
              <a:ea typeface="Comic Sans MS"/>
              <a:cs typeface="Comic Sans MS"/>
              <a:sym typeface="Comic Sans MS"/>
            </a:endParaRPr>
          </a:p>
        </p:txBody>
      </p:sp>
      <p:pic>
        <p:nvPicPr>
          <p:cNvPr id="80" name="Google Shape;80;p16"/>
          <p:cNvPicPr preferRelativeResize="0"/>
          <p:nvPr/>
        </p:nvPicPr>
        <p:blipFill rotWithShape="1">
          <a:blip r:embed="rId4">
            <a:alphaModFix/>
          </a:blip>
          <a:srcRect b="-16590" l="130400" r="-130400" t="16590"/>
          <a:stretch/>
        </p:blipFill>
        <p:spPr>
          <a:xfrm>
            <a:off x="4494753" y="2455400"/>
            <a:ext cx="1784600" cy="2688100"/>
          </a:xfrm>
          <a:prstGeom prst="rect">
            <a:avLst/>
          </a:prstGeom>
          <a:noFill/>
          <a:ln>
            <a:noFill/>
          </a:ln>
        </p:spPr>
      </p:pic>
      <p:pic>
        <p:nvPicPr>
          <p:cNvPr id="81" name="Google Shape;81;p16"/>
          <p:cNvPicPr preferRelativeResize="0"/>
          <p:nvPr/>
        </p:nvPicPr>
        <p:blipFill>
          <a:blip r:embed="rId5">
            <a:alphaModFix/>
          </a:blip>
          <a:stretch>
            <a:fillRect/>
          </a:stretch>
        </p:blipFill>
        <p:spPr>
          <a:xfrm>
            <a:off x="5038650" y="3199150"/>
            <a:ext cx="956900" cy="17499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59400" y="83350"/>
            <a:ext cx="8784600" cy="9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About the data: subset of project  variables</a:t>
            </a:r>
            <a:endParaRPr>
              <a:solidFill>
                <a:srgbClr val="000000"/>
              </a:solidFill>
            </a:endParaRPr>
          </a:p>
          <a:p>
            <a:pPr indent="0" lvl="0" marL="0" rtl="0" algn="l">
              <a:lnSpc>
                <a:spcPct val="102272"/>
              </a:lnSpc>
              <a:spcBef>
                <a:spcPts val="0"/>
              </a:spcBef>
              <a:spcAft>
                <a:spcPts val="0"/>
              </a:spcAft>
              <a:buNone/>
            </a:pPr>
            <a:r>
              <a:t/>
            </a:r>
            <a:endParaRPr b="0" sz="1200">
              <a:solidFill>
                <a:srgbClr val="0000FF"/>
              </a:solidFill>
              <a:highlight>
                <a:srgbClr val="FFFFFF"/>
              </a:highlight>
              <a:latin typeface="Arial"/>
              <a:ea typeface="Arial"/>
              <a:cs typeface="Arial"/>
              <a:sym typeface="Arial"/>
            </a:endParaRPr>
          </a:p>
          <a:p>
            <a:pPr indent="0" lvl="0" marL="0" rtl="0" algn="l">
              <a:lnSpc>
                <a:spcPct val="102272"/>
              </a:lnSpc>
              <a:spcBef>
                <a:spcPts val="0"/>
              </a:spcBef>
              <a:spcAft>
                <a:spcPts val="0"/>
              </a:spcAft>
              <a:buNone/>
            </a:pPr>
            <a:r>
              <a:rPr b="0" lang="en" sz="1100">
                <a:solidFill>
                  <a:srgbClr val="3C78D8"/>
                </a:solidFill>
                <a:highlight>
                  <a:schemeClr val="lt1"/>
                </a:highlight>
                <a:latin typeface="Source Code Pro"/>
                <a:ea typeface="Source Code Pro"/>
                <a:cs typeface="Source Code Pro"/>
                <a:sym typeface="Source Code Pro"/>
              </a:rPr>
              <a:t>&gt;dataset&lt;-subset(dataset,select=c("country_of_citzenship","case_status","class_of_admission","decision_date","employer_city","employer_state","wage_offer_from_9089","us_economic_sector"))</a:t>
            </a:r>
            <a:endParaRPr sz="1100">
              <a:solidFill>
                <a:srgbClr val="3C78D8"/>
              </a:solidFill>
              <a:latin typeface="Source Code Pro"/>
              <a:ea typeface="Source Code Pro"/>
              <a:cs typeface="Source Code Pro"/>
              <a:sym typeface="Source Code Pro"/>
            </a:endParaRPr>
          </a:p>
        </p:txBody>
      </p:sp>
      <p:sp>
        <p:nvSpPr>
          <p:cNvPr id="87" name="Google Shape;87;p17"/>
          <p:cNvSpPr txBox="1"/>
          <p:nvPr>
            <p:ph idx="1" type="body"/>
          </p:nvPr>
        </p:nvSpPr>
        <p:spPr>
          <a:xfrm>
            <a:off x="467300" y="1643450"/>
            <a:ext cx="3696300" cy="1946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Font typeface="Comic Sans MS"/>
              <a:buAutoNum type="arabicPeriod"/>
            </a:pPr>
            <a:r>
              <a:rPr lang="en">
                <a:solidFill>
                  <a:srgbClr val="666666"/>
                </a:solidFill>
                <a:latin typeface="Comic Sans MS"/>
                <a:ea typeface="Comic Sans MS"/>
                <a:cs typeface="Comic Sans MS"/>
                <a:sym typeface="Comic Sans MS"/>
              </a:rPr>
              <a:t>c</a:t>
            </a:r>
            <a:r>
              <a:rPr lang="en">
                <a:solidFill>
                  <a:srgbClr val="666666"/>
                </a:solidFill>
                <a:latin typeface="Comic Sans MS"/>
                <a:ea typeface="Comic Sans MS"/>
                <a:cs typeface="Comic Sans MS"/>
                <a:sym typeface="Comic Sans MS"/>
              </a:rPr>
              <a:t>ountry_of_citizenship </a:t>
            </a:r>
            <a:endParaRPr>
              <a:solidFill>
                <a:srgbClr val="666666"/>
              </a:solidFill>
              <a:latin typeface="Comic Sans MS"/>
              <a:ea typeface="Comic Sans MS"/>
              <a:cs typeface="Comic Sans MS"/>
              <a:sym typeface="Comic Sans MS"/>
            </a:endParaRPr>
          </a:p>
          <a:p>
            <a:pPr indent="-317500" lvl="0" marL="457200" rtl="0" algn="l">
              <a:spcBef>
                <a:spcPts val="0"/>
              </a:spcBef>
              <a:spcAft>
                <a:spcPts val="0"/>
              </a:spcAft>
              <a:buClr>
                <a:srgbClr val="FF9900"/>
              </a:buClr>
              <a:buSzPts val="1400"/>
              <a:buFont typeface="Comic Sans MS"/>
              <a:buAutoNum type="arabicPeriod"/>
            </a:pPr>
            <a:r>
              <a:rPr lang="en">
                <a:solidFill>
                  <a:srgbClr val="FF9900"/>
                </a:solidFill>
                <a:latin typeface="Comic Sans MS"/>
                <a:ea typeface="Comic Sans MS"/>
                <a:cs typeface="Comic Sans MS"/>
                <a:sym typeface="Comic Sans MS"/>
              </a:rPr>
              <a:t>case_received_date</a:t>
            </a:r>
            <a:endParaRPr>
              <a:solidFill>
                <a:srgbClr val="FF9900"/>
              </a:solidFill>
              <a:latin typeface="Comic Sans MS"/>
              <a:ea typeface="Comic Sans MS"/>
              <a:cs typeface="Comic Sans MS"/>
              <a:sym typeface="Comic Sans MS"/>
            </a:endParaRPr>
          </a:p>
          <a:p>
            <a:pPr indent="-317500" lvl="0" marL="457200" rtl="0" algn="l">
              <a:spcBef>
                <a:spcPts val="0"/>
              </a:spcBef>
              <a:spcAft>
                <a:spcPts val="0"/>
              </a:spcAft>
              <a:buClr>
                <a:srgbClr val="666666"/>
              </a:buClr>
              <a:buSzPts val="1400"/>
              <a:buFont typeface="Comic Sans MS"/>
              <a:buAutoNum type="arabicPeriod"/>
            </a:pPr>
            <a:r>
              <a:rPr lang="en">
                <a:solidFill>
                  <a:srgbClr val="666666"/>
                </a:solidFill>
                <a:latin typeface="Comic Sans MS"/>
                <a:ea typeface="Comic Sans MS"/>
                <a:cs typeface="Comic Sans MS"/>
                <a:sym typeface="Comic Sans MS"/>
              </a:rPr>
              <a:t>case_status (process decision)</a:t>
            </a:r>
            <a:endParaRPr>
              <a:solidFill>
                <a:srgbClr val="666666"/>
              </a:solidFill>
              <a:latin typeface="Comic Sans MS"/>
              <a:ea typeface="Comic Sans MS"/>
              <a:cs typeface="Comic Sans MS"/>
              <a:sym typeface="Comic Sans MS"/>
            </a:endParaRPr>
          </a:p>
          <a:p>
            <a:pPr indent="-317500" lvl="0" marL="457200" rtl="0" algn="l">
              <a:spcBef>
                <a:spcPts val="0"/>
              </a:spcBef>
              <a:spcAft>
                <a:spcPts val="0"/>
              </a:spcAft>
              <a:buClr>
                <a:srgbClr val="666666"/>
              </a:buClr>
              <a:buSzPts val="1400"/>
              <a:buFont typeface="Comic Sans MS"/>
              <a:buAutoNum type="arabicPeriod"/>
            </a:pPr>
            <a:r>
              <a:rPr lang="en">
                <a:solidFill>
                  <a:srgbClr val="666666"/>
                </a:solidFill>
                <a:latin typeface="Comic Sans MS"/>
                <a:ea typeface="Comic Sans MS"/>
                <a:cs typeface="Comic Sans MS"/>
                <a:sym typeface="Comic Sans MS"/>
              </a:rPr>
              <a:t>class_of_admission (prior visa)</a:t>
            </a:r>
            <a:endParaRPr>
              <a:solidFill>
                <a:srgbClr val="666666"/>
              </a:solidFill>
              <a:latin typeface="Comic Sans MS"/>
              <a:ea typeface="Comic Sans MS"/>
              <a:cs typeface="Comic Sans MS"/>
              <a:sym typeface="Comic Sans MS"/>
            </a:endParaRPr>
          </a:p>
          <a:p>
            <a:pPr indent="-317500" lvl="0" marL="457200" rtl="0" algn="l">
              <a:spcBef>
                <a:spcPts val="0"/>
              </a:spcBef>
              <a:spcAft>
                <a:spcPts val="0"/>
              </a:spcAft>
              <a:buClr>
                <a:srgbClr val="666666"/>
              </a:buClr>
              <a:buSzPts val="1400"/>
              <a:buFont typeface="Comic Sans MS"/>
              <a:buAutoNum type="arabicPeriod"/>
            </a:pPr>
            <a:r>
              <a:rPr lang="en">
                <a:solidFill>
                  <a:srgbClr val="666666"/>
                </a:solidFill>
                <a:latin typeface="Comic Sans MS"/>
                <a:ea typeface="Comic Sans MS"/>
                <a:cs typeface="Comic Sans MS"/>
                <a:sym typeface="Comic Sans MS"/>
              </a:rPr>
              <a:t>decision_date</a:t>
            </a:r>
            <a:endParaRPr>
              <a:solidFill>
                <a:srgbClr val="666666"/>
              </a:solidFill>
              <a:latin typeface="Comic Sans MS"/>
              <a:ea typeface="Comic Sans MS"/>
              <a:cs typeface="Comic Sans MS"/>
              <a:sym typeface="Comic Sans MS"/>
            </a:endParaRPr>
          </a:p>
          <a:p>
            <a:pPr indent="-317500" lvl="0" marL="457200" rtl="0" algn="l">
              <a:spcBef>
                <a:spcPts val="0"/>
              </a:spcBef>
              <a:spcAft>
                <a:spcPts val="0"/>
              </a:spcAft>
              <a:buClr>
                <a:srgbClr val="666666"/>
              </a:buClr>
              <a:buSzPts val="1400"/>
              <a:buFont typeface="Comic Sans MS"/>
              <a:buAutoNum type="arabicPeriod"/>
            </a:pPr>
            <a:r>
              <a:rPr lang="en">
                <a:solidFill>
                  <a:srgbClr val="666666"/>
                </a:solidFill>
                <a:latin typeface="Comic Sans MS"/>
                <a:ea typeface="Comic Sans MS"/>
                <a:cs typeface="Comic Sans MS"/>
                <a:sym typeface="Comic Sans MS"/>
              </a:rPr>
              <a:t>employer_city</a:t>
            </a:r>
            <a:endParaRPr>
              <a:solidFill>
                <a:srgbClr val="666666"/>
              </a:solidFill>
              <a:latin typeface="Comic Sans MS"/>
              <a:ea typeface="Comic Sans MS"/>
              <a:cs typeface="Comic Sans MS"/>
              <a:sym typeface="Comic Sans MS"/>
            </a:endParaRPr>
          </a:p>
          <a:p>
            <a:pPr indent="-330200" lvl="0" marL="457200" rtl="0" algn="l">
              <a:spcBef>
                <a:spcPts val="0"/>
              </a:spcBef>
              <a:spcAft>
                <a:spcPts val="0"/>
              </a:spcAft>
              <a:buClr>
                <a:srgbClr val="666666"/>
              </a:buClr>
              <a:buSzPts val="1600"/>
              <a:buFont typeface="Comic Sans MS"/>
              <a:buAutoNum type="arabicPeriod"/>
            </a:pPr>
            <a:r>
              <a:rPr lang="en">
                <a:solidFill>
                  <a:srgbClr val="666666"/>
                </a:solidFill>
                <a:latin typeface="Comic Sans MS"/>
                <a:ea typeface="Comic Sans MS"/>
                <a:cs typeface="Comic Sans MS"/>
                <a:sym typeface="Comic Sans MS"/>
              </a:rPr>
              <a:t>employer_state</a:t>
            </a:r>
            <a:endParaRPr sz="1600">
              <a:solidFill>
                <a:srgbClr val="666666"/>
              </a:solidFill>
              <a:latin typeface="Comic Sans MS"/>
              <a:ea typeface="Comic Sans MS"/>
              <a:cs typeface="Comic Sans MS"/>
              <a:sym typeface="Comic Sans MS"/>
            </a:endParaRPr>
          </a:p>
          <a:p>
            <a:pPr indent="0" lvl="0" marL="457200" rtl="0" algn="l">
              <a:spcBef>
                <a:spcPts val="1600"/>
              </a:spcBef>
              <a:spcAft>
                <a:spcPts val="1600"/>
              </a:spcAft>
              <a:buNone/>
            </a:pPr>
            <a:r>
              <a:t/>
            </a:r>
            <a:endParaRPr sz="1800">
              <a:solidFill>
                <a:srgbClr val="000000"/>
              </a:solidFill>
              <a:latin typeface="Comic Sans MS"/>
              <a:ea typeface="Comic Sans MS"/>
              <a:cs typeface="Comic Sans MS"/>
              <a:sym typeface="Comic Sans MS"/>
            </a:endParaRPr>
          </a:p>
        </p:txBody>
      </p:sp>
      <p:sp>
        <p:nvSpPr>
          <p:cNvPr id="88" name="Google Shape;88;p17"/>
          <p:cNvSpPr txBox="1"/>
          <p:nvPr>
            <p:ph idx="2" type="body"/>
          </p:nvPr>
        </p:nvSpPr>
        <p:spPr>
          <a:xfrm>
            <a:off x="4853400" y="1590200"/>
            <a:ext cx="4124100" cy="2053200"/>
          </a:xfrm>
          <a:prstGeom prst="rect">
            <a:avLst/>
          </a:prstGeom>
        </p:spPr>
        <p:txBody>
          <a:bodyPr anchorCtr="0" anchor="t" bIns="91425" lIns="91425" spcFirstLastPara="1" rIns="91425" wrap="square" tIns="91425">
            <a:noAutofit/>
          </a:bodyPr>
          <a:lstStyle/>
          <a:p>
            <a:pPr indent="0" lvl="0" marL="0" rtl="0" algn="l">
              <a:lnSpc>
                <a:spcPct val="107916"/>
              </a:lnSpc>
              <a:spcBef>
                <a:spcPts val="0"/>
              </a:spcBef>
              <a:spcAft>
                <a:spcPts val="0"/>
              </a:spcAft>
              <a:buNone/>
            </a:pPr>
            <a:r>
              <a:t/>
            </a:r>
            <a:endParaRPr sz="1100">
              <a:solidFill>
                <a:srgbClr val="000000"/>
              </a:solidFill>
              <a:latin typeface="Calibri"/>
              <a:ea typeface="Calibri"/>
              <a:cs typeface="Calibri"/>
              <a:sym typeface="Calibri"/>
            </a:endParaRPr>
          </a:p>
          <a:p>
            <a:pPr indent="0" lvl="0" marL="0" rtl="0" algn="l">
              <a:spcBef>
                <a:spcPts val="0"/>
              </a:spcBef>
              <a:spcAft>
                <a:spcPts val="0"/>
              </a:spcAft>
              <a:buNone/>
            </a:pPr>
            <a:r>
              <a:rPr lang="en">
                <a:solidFill>
                  <a:srgbClr val="FF9900"/>
                </a:solidFill>
                <a:latin typeface="Comic Sans MS"/>
                <a:ea typeface="Comic Sans MS"/>
                <a:cs typeface="Comic Sans MS"/>
                <a:sym typeface="Comic Sans MS"/>
              </a:rPr>
              <a:t>8.   W</a:t>
            </a:r>
            <a:r>
              <a:rPr lang="en">
                <a:solidFill>
                  <a:srgbClr val="FF9900"/>
                </a:solidFill>
                <a:latin typeface="Comic Sans MS"/>
                <a:ea typeface="Comic Sans MS"/>
                <a:cs typeface="Comic Sans MS"/>
                <a:sym typeface="Comic Sans MS"/>
              </a:rPr>
              <a:t>orker_birth_country</a:t>
            </a:r>
            <a:br>
              <a:rPr lang="en">
                <a:solidFill>
                  <a:srgbClr val="FF9900"/>
                </a:solidFill>
                <a:latin typeface="Comic Sans MS"/>
                <a:ea typeface="Comic Sans MS"/>
                <a:cs typeface="Comic Sans MS"/>
                <a:sym typeface="Comic Sans MS"/>
              </a:rPr>
            </a:br>
            <a:r>
              <a:rPr lang="en">
                <a:solidFill>
                  <a:srgbClr val="FF9900"/>
                </a:solidFill>
                <a:latin typeface="Comic Sans MS"/>
                <a:ea typeface="Comic Sans MS"/>
                <a:cs typeface="Comic Sans MS"/>
                <a:sym typeface="Comic Sans MS"/>
              </a:rPr>
              <a:t>9.   F</a:t>
            </a:r>
            <a:r>
              <a:rPr lang="en">
                <a:solidFill>
                  <a:srgbClr val="FF9900"/>
                </a:solidFill>
                <a:latin typeface="Comic Sans MS"/>
                <a:ea typeface="Comic Sans MS"/>
                <a:cs typeface="Comic Sans MS"/>
                <a:sym typeface="Comic Sans MS"/>
              </a:rPr>
              <a:t>oreign_worker_education</a:t>
            </a:r>
            <a:br>
              <a:rPr lang="en">
                <a:solidFill>
                  <a:srgbClr val="FF9900"/>
                </a:solidFill>
                <a:latin typeface="Comic Sans MS"/>
                <a:ea typeface="Comic Sans MS"/>
                <a:cs typeface="Comic Sans MS"/>
                <a:sym typeface="Comic Sans MS"/>
              </a:rPr>
            </a:br>
            <a:r>
              <a:rPr lang="en">
                <a:solidFill>
                  <a:srgbClr val="FF9900"/>
                </a:solidFill>
                <a:latin typeface="Comic Sans MS"/>
                <a:ea typeface="Comic Sans MS"/>
                <a:cs typeface="Comic Sans MS"/>
                <a:sym typeface="Comic Sans MS"/>
              </a:rPr>
              <a:t>10.  Foreign_worker_info_major</a:t>
            </a:r>
            <a:br>
              <a:rPr lang="en">
                <a:solidFill>
                  <a:srgbClr val="FF9900"/>
                </a:solidFill>
                <a:latin typeface="Comic Sans MS"/>
                <a:ea typeface="Comic Sans MS"/>
                <a:cs typeface="Comic Sans MS"/>
                <a:sym typeface="Comic Sans MS"/>
              </a:rPr>
            </a:br>
            <a:r>
              <a:rPr lang="en">
                <a:solidFill>
                  <a:srgbClr val="666666"/>
                </a:solidFill>
                <a:latin typeface="Comic Sans MS"/>
                <a:ea typeface="Comic Sans MS"/>
                <a:cs typeface="Comic Sans MS"/>
                <a:sym typeface="Comic Sans MS"/>
              </a:rPr>
              <a:t>11.  Wage_offer_from_9089</a:t>
            </a:r>
            <a:br>
              <a:rPr lang="en">
                <a:solidFill>
                  <a:srgbClr val="666666"/>
                </a:solidFill>
                <a:latin typeface="Comic Sans MS"/>
                <a:ea typeface="Comic Sans MS"/>
                <a:cs typeface="Comic Sans MS"/>
                <a:sym typeface="Comic Sans MS"/>
              </a:rPr>
            </a:br>
            <a:r>
              <a:rPr lang="en">
                <a:solidFill>
                  <a:srgbClr val="3C78D8"/>
                </a:solidFill>
                <a:highlight>
                  <a:srgbClr val="FFFFFF"/>
                </a:highlight>
                <a:latin typeface="Comic Sans MS"/>
                <a:ea typeface="Comic Sans MS"/>
                <a:cs typeface="Comic Sans MS"/>
                <a:sym typeface="Comic Sans MS"/>
              </a:rPr>
              <a:t>12.  W</a:t>
            </a:r>
            <a:r>
              <a:rPr lang="en">
                <a:solidFill>
                  <a:srgbClr val="3C78D8"/>
                </a:solidFill>
                <a:highlight>
                  <a:srgbClr val="FFFFFF"/>
                </a:highlight>
                <a:latin typeface="Comic Sans MS"/>
                <a:ea typeface="Comic Sans MS"/>
                <a:cs typeface="Comic Sans MS"/>
                <a:sym typeface="Comic Sans MS"/>
              </a:rPr>
              <a:t>age_offer_unit_of_pay_9089</a:t>
            </a:r>
            <a:br>
              <a:rPr lang="en">
                <a:solidFill>
                  <a:srgbClr val="0000FF"/>
                </a:solidFill>
                <a:highlight>
                  <a:srgbClr val="FFFFFF"/>
                </a:highlight>
                <a:latin typeface="Comic Sans MS"/>
                <a:ea typeface="Comic Sans MS"/>
                <a:cs typeface="Comic Sans MS"/>
                <a:sym typeface="Comic Sans MS"/>
              </a:rPr>
            </a:br>
            <a:r>
              <a:rPr lang="en">
                <a:solidFill>
                  <a:srgbClr val="666666"/>
                </a:solidFill>
                <a:highlight>
                  <a:srgbClr val="FFFFFF"/>
                </a:highlight>
                <a:latin typeface="Comic Sans MS"/>
                <a:ea typeface="Comic Sans MS"/>
                <a:cs typeface="Comic Sans MS"/>
                <a:sym typeface="Comic Sans MS"/>
              </a:rPr>
              <a:t>13.  </a:t>
            </a:r>
            <a:r>
              <a:rPr lang="en">
                <a:solidFill>
                  <a:srgbClr val="666666"/>
                </a:solidFill>
                <a:latin typeface="Comic Sans MS"/>
                <a:ea typeface="Comic Sans MS"/>
                <a:cs typeface="Comic Sans MS"/>
                <a:sym typeface="Comic Sans MS"/>
              </a:rPr>
              <a:t>us_economic_sector</a:t>
            </a:r>
            <a:endParaRPr>
              <a:solidFill>
                <a:srgbClr val="666666"/>
              </a:solidFill>
              <a:latin typeface="Comic Sans MS"/>
              <a:ea typeface="Comic Sans MS"/>
              <a:cs typeface="Comic Sans MS"/>
              <a:sym typeface="Comic Sans MS"/>
            </a:endParaRPr>
          </a:p>
          <a:p>
            <a:pPr indent="0" lvl="0" marL="0" rtl="0" algn="l">
              <a:lnSpc>
                <a:spcPct val="107916"/>
              </a:lnSpc>
              <a:spcBef>
                <a:spcPts val="1600"/>
              </a:spcBef>
              <a:spcAft>
                <a:spcPts val="0"/>
              </a:spcAft>
              <a:buNone/>
            </a:pPr>
            <a:r>
              <a:t/>
            </a:r>
            <a:endParaRPr sz="1100">
              <a:solidFill>
                <a:srgbClr val="000000"/>
              </a:solidFill>
              <a:highlight>
                <a:srgbClr val="00FFFF"/>
              </a:highlight>
              <a:latin typeface="Calibri"/>
              <a:ea typeface="Calibri"/>
              <a:cs typeface="Calibri"/>
              <a:sym typeface="Calibri"/>
            </a:endParaRPr>
          </a:p>
          <a:p>
            <a:pPr indent="0" lvl="0" marL="0" rtl="0" algn="l">
              <a:spcBef>
                <a:spcPts val="600"/>
              </a:spcBef>
              <a:spcAft>
                <a:spcPts val="1600"/>
              </a:spcAft>
              <a:buNone/>
            </a:pPr>
            <a:r>
              <a:t/>
            </a:r>
            <a:endParaRPr/>
          </a:p>
        </p:txBody>
      </p:sp>
      <p:sp>
        <p:nvSpPr>
          <p:cNvPr id="89" name="Google Shape;89;p17"/>
          <p:cNvSpPr txBox="1"/>
          <p:nvPr/>
        </p:nvSpPr>
        <p:spPr>
          <a:xfrm>
            <a:off x="513300" y="3517700"/>
            <a:ext cx="8464200" cy="15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C78D8"/>
                </a:solidFill>
                <a:latin typeface="Source Code Pro"/>
                <a:ea typeface="Source Code Pro"/>
                <a:cs typeface="Source Code Pro"/>
                <a:sym typeface="Source Code Pro"/>
              </a:rPr>
              <a:t>&gt; sapply(dataset,class): 1 Date variable, 1 numeric variable, 11 character variables</a:t>
            </a:r>
            <a:endParaRPr sz="1200">
              <a:solidFill>
                <a:srgbClr val="3C78D8"/>
              </a:solidFill>
              <a:latin typeface="Source Code Pro"/>
              <a:ea typeface="Source Code Pro"/>
              <a:cs typeface="Source Code Pro"/>
              <a:sym typeface="Source Code Pro"/>
            </a:endParaRPr>
          </a:p>
          <a:p>
            <a:pPr indent="0" lvl="0" marL="0" rtl="0" algn="l">
              <a:spcBef>
                <a:spcPts val="0"/>
              </a:spcBef>
              <a:spcAft>
                <a:spcPts val="0"/>
              </a:spcAft>
              <a:buNone/>
            </a:pPr>
            <a:r>
              <a:t/>
            </a:r>
            <a:endParaRPr sz="1200">
              <a:solidFill>
                <a:srgbClr val="3C78D8"/>
              </a:solidFill>
              <a:latin typeface="Source Code Pro"/>
              <a:ea typeface="Source Code Pro"/>
              <a:cs typeface="Source Code Pro"/>
              <a:sym typeface="Source Code Pro"/>
            </a:endParaRPr>
          </a:p>
          <a:p>
            <a:pPr indent="0" lvl="0" marL="0" rtl="0" algn="l">
              <a:spcBef>
                <a:spcPts val="0"/>
              </a:spcBef>
              <a:spcAft>
                <a:spcPts val="0"/>
              </a:spcAft>
              <a:buNone/>
            </a:pPr>
            <a:r>
              <a:rPr b="1" lang="en" sz="1600">
                <a:latin typeface="Comic Sans MS"/>
                <a:ea typeface="Comic Sans MS"/>
                <a:cs typeface="Comic Sans MS"/>
                <a:sym typeface="Comic Sans MS"/>
              </a:rPr>
              <a:t>C</a:t>
            </a:r>
            <a:r>
              <a:rPr b="1" lang="en" sz="1600">
                <a:latin typeface="Comic Sans MS"/>
                <a:ea typeface="Comic Sans MS"/>
                <a:cs typeface="Comic Sans MS"/>
                <a:sym typeface="Comic Sans MS"/>
              </a:rPr>
              <a:t>hecking column observations through unique observations, and visuals:</a:t>
            </a:r>
            <a:endParaRPr b="1" sz="1600">
              <a:latin typeface="Comic Sans MS"/>
              <a:ea typeface="Comic Sans MS"/>
              <a:cs typeface="Comic Sans MS"/>
              <a:sym typeface="Comic Sans MS"/>
            </a:endParaRPr>
          </a:p>
          <a:p>
            <a:pPr indent="-330200" lvl="0" marL="457200" rtl="0" algn="l">
              <a:spcBef>
                <a:spcPts val="0"/>
              </a:spcBef>
              <a:spcAft>
                <a:spcPts val="0"/>
              </a:spcAft>
              <a:buClr>
                <a:srgbClr val="434343"/>
              </a:buClr>
              <a:buSzPts val="1600"/>
              <a:buFont typeface="Comic Sans MS"/>
              <a:buChar char="-"/>
            </a:pPr>
            <a:r>
              <a:rPr lang="en" sz="1600">
                <a:solidFill>
                  <a:srgbClr val="434343"/>
                </a:solidFill>
                <a:latin typeface="Comic Sans MS"/>
                <a:ea typeface="Comic Sans MS"/>
                <a:cs typeface="Comic Sans MS"/>
                <a:sym typeface="Comic Sans MS"/>
              </a:rPr>
              <a:t>4 variables (in orange) omitted due to no data </a:t>
            </a:r>
            <a:endParaRPr sz="1600">
              <a:solidFill>
                <a:srgbClr val="434343"/>
              </a:solidFill>
              <a:highlight>
                <a:srgbClr val="FFFFFF"/>
              </a:highlight>
              <a:latin typeface="Comic Sans MS"/>
              <a:ea typeface="Comic Sans MS"/>
              <a:cs typeface="Comic Sans MS"/>
              <a:sym typeface="Comic Sans MS"/>
            </a:endParaRPr>
          </a:p>
          <a:p>
            <a:pPr indent="-330200" lvl="0" marL="457200" rtl="0" algn="l">
              <a:spcBef>
                <a:spcPts val="0"/>
              </a:spcBef>
              <a:spcAft>
                <a:spcPts val="0"/>
              </a:spcAft>
              <a:buClr>
                <a:srgbClr val="434343"/>
              </a:buClr>
              <a:buSzPts val="1600"/>
              <a:buFont typeface="Comic Sans MS"/>
              <a:buChar char="-"/>
            </a:pPr>
            <a:r>
              <a:rPr lang="en" sz="1600">
                <a:solidFill>
                  <a:srgbClr val="434343"/>
                </a:solidFill>
                <a:latin typeface="Comic Sans MS"/>
                <a:ea typeface="Comic Sans MS"/>
                <a:cs typeface="Comic Sans MS"/>
                <a:sym typeface="Comic Sans MS"/>
              </a:rPr>
              <a:t>An additional variable (blue) included for consistency in unit of wage information</a:t>
            </a:r>
            <a:endParaRPr sz="1600">
              <a:solidFill>
                <a:srgbClr val="434343"/>
              </a:solidFill>
              <a:latin typeface="Comic Sans MS"/>
              <a:ea typeface="Comic Sans MS"/>
              <a:cs typeface="Comic Sans MS"/>
              <a:sym typeface="Comic Sans MS"/>
            </a:endParaRPr>
          </a:p>
        </p:txBody>
      </p:sp>
      <p:pic>
        <p:nvPicPr>
          <p:cNvPr id="90" name="Google Shape;90;p17"/>
          <p:cNvPicPr preferRelativeResize="0"/>
          <p:nvPr/>
        </p:nvPicPr>
        <p:blipFill>
          <a:blip r:embed="rId3">
            <a:alphaModFix/>
          </a:blip>
          <a:stretch>
            <a:fillRect/>
          </a:stretch>
        </p:blipFill>
        <p:spPr>
          <a:xfrm>
            <a:off x="8370100" y="1671300"/>
            <a:ext cx="649125" cy="2404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Did you know? (A Very Big picture)</a:t>
            </a:r>
            <a:endParaRPr>
              <a:solidFill>
                <a:srgbClr val="000000"/>
              </a:solidFill>
            </a:endParaRPr>
          </a:p>
        </p:txBody>
      </p:sp>
      <p:sp>
        <p:nvSpPr>
          <p:cNvPr id="96" name="Google Shape;96;p18"/>
          <p:cNvSpPr txBox="1"/>
          <p:nvPr>
            <p:ph idx="1" type="body"/>
          </p:nvPr>
        </p:nvSpPr>
        <p:spPr>
          <a:xfrm>
            <a:off x="712350" y="1228675"/>
            <a:ext cx="8119800" cy="3914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Comic Sans MS"/>
              <a:buChar char="➔"/>
            </a:pPr>
            <a:r>
              <a:rPr lang="en" sz="1600">
                <a:latin typeface="Comic Sans MS"/>
                <a:ea typeface="Comic Sans MS"/>
                <a:cs typeface="Comic Sans MS"/>
                <a:sym typeface="Comic Sans MS"/>
              </a:rPr>
              <a:t>Workers from </a:t>
            </a:r>
            <a:r>
              <a:rPr lang="en" sz="1600">
                <a:solidFill>
                  <a:srgbClr val="CC4125"/>
                </a:solidFill>
                <a:latin typeface="Comic Sans MS"/>
                <a:ea typeface="Comic Sans MS"/>
                <a:cs typeface="Comic Sans MS"/>
                <a:sym typeface="Comic Sans MS"/>
              </a:rPr>
              <a:t>159 countries </a:t>
            </a:r>
            <a:r>
              <a:rPr lang="en" sz="1600">
                <a:latin typeface="Comic Sans MS"/>
                <a:ea typeface="Comic Sans MS"/>
                <a:cs typeface="Comic Sans MS"/>
                <a:sym typeface="Comic Sans MS"/>
              </a:rPr>
              <a:t>applied for permanent visas from 2011-2016</a:t>
            </a:r>
            <a:endParaRPr sz="1600">
              <a:latin typeface="Comic Sans MS"/>
              <a:ea typeface="Comic Sans MS"/>
              <a:cs typeface="Comic Sans MS"/>
              <a:sym typeface="Comic Sans MS"/>
            </a:endParaRPr>
          </a:p>
          <a:p>
            <a:pPr indent="-330200" lvl="0" marL="457200" rtl="0" algn="l">
              <a:spcBef>
                <a:spcPts val="0"/>
              </a:spcBef>
              <a:spcAft>
                <a:spcPts val="0"/>
              </a:spcAft>
              <a:buSzPts val="1600"/>
              <a:buFont typeface="Comic Sans MS"/>
              <a:buChar char="➔"/>
            </a:pPr>
            <a:r>
              <a:rPr lang="en" sz="1600">
                <a:latin typeface="Comic Sans MS"/>
                <a:ea typeface="Comic Sans MS"/>
                <a:cs typeface="Comic Sans MS"/>
                <a:sym typeface="Comic Sans MS"/>
              </a:rPr>
              <a:t>They work in a total of </a:t>
            </a:r>
            <a:r>
              <a:rPr lang="en" sz="1600">
                <a:solidFill>
                  <a:srgbClr val="CC4125"/>
                </a:solidFill>
                <a:latin typeface="Comic Sans MS"/>
                <a:ea typeface="Comic Sans MS"/>
                <a:cs typeface="Comic Sans MS"/>
                <a:sym typeface="Comic Sans MS"/>
              </a:rPr>
              <a:t>17 economic sectors</a:t>
            </a:r>
            <a:r>
              <a:rPr lang="en" sz="1600">
                <a:solidFill>
                  <a:srgbClr val="FF0000"/>
                </a:solidFill>
                <a:latin typeface="Comic Sans MS"/>
                <a:ea typeface="Comic Sans MS"/>
                <a:cs typeface="Comic Sans MS"/>
                <a:sym typeface="Comic Sans MS"/>
              </a:rPr>
              <a:t> </a:t>
            </a:r>
            <a:endParaRPr sz="1600">
              <a:solidFill>
                <a:srgbClr val="999999"/>
              </a:solidFill>
              <a:latin typeface="Comic Sans MS"/>
              <a:ea typeface="Comic Sans MS"/>
              <a:cs typeface="Comic Sans MS"/>
              <a:sym typeface="Comic Sans MS"/>
            </a:endParaRPr>
          </a:p>
          <a:p>
            <a:pPr indent="-330200" lvl="1" marL="914400" rtl="0" algn="l">
              <a:spcBef>
                <a:spcPts val="0"/>
              </a:spcBef>
              <a:spcAft>
                <a:spcPts val="0"/>
              </a:spcAft>
              <a:buSzPts val="1600"/>
              <a:buFont typeface="Comic Sans MS"/>
              <a:buChar char="◆"/>
            </a:pPr>
            <a:r>
              <a:rPr lang="en" sz="1600">
                <a:latin typeface="Comic Sans MS"/>
                <a:ea typeface="Comic Sans MS"/>
                <a:cs typeface="Comic Sans MS"/>
                <a:sym typeface="Comic Sans MS"/>
              </a:rPr>
              <a:t>spread across</a:t>
            </a:r>
            <a:r>
              <a:rPr lang="en" sz="1600">
                <a:solidFill>
                  <a:srgbClr val="FF0000"/>
                </a:solidFill>
                <a:latin typeface="Comic Sans MS"/>
                <a:ea typeface="Comic Sans MS"/>
                <a:cs typeface="Comic Sans MS"/>
                <a:sym typeface="Comic Sans MS"/>
              </a:rPr>
              <a:t> </a:t>
            </a:r>
            <a:r>
              <a:rPr lang="en" sz="1600">
                <a:solidFill>
                  <a:srgbClr val="CC4125"/>
                </a:solidFill>
                <a:latin typeface="Comic Sans MS"/>
                <a:ea typeface="Comic Sans MS"/>
                <a:cs typeface="Comic Sans MS"/>
                <a:sym typeface="Comic Sans MS"/>
              </a:rPr>
              <a:t>5606 unique locations</a:t>
            </a:r>
            <a:r>
              <a:rPr lang="en" sz="1600">
                <a:solidFill>
                  <a:srgbClr val="434343"/>
                </a:solidFill>
                <a:latin typeface="Comic Sans MS"/>
                <a:ea typeface="Comic Sans MS"/>
                <a:cs typeface="Comic Sans MS"/>
                <a:sym typeface="Comic Sans MS"/>
              </a:rPr>
              <a:t>/cities </a:t>
            </a:r>
            <a:r>
              <a:rPr lang="en" sz="1600">
                <a:latin typeface="Comic Sans MS"/>
                <a:ea typeface="Comic Sans MS"/>
                <a:cs typeface="Comic Sans MS"/>
                <a:sym typeface="Comic Sans MS"/>
              </a:rPr>
              <a:t>(or, not - see below)</a:t>
            </a:r>
            <a:endParaRPr sz="1600">
              <a:latin typeface="Comic Sans MS"/>
              <a:ea typeface="Comic Sans MS"/>
              <a:cs typeface="Comic Sans MS"/>
              <a:sym typeface="Comic Sans MS"/>
            </a:endParaRPr>
          </a:p>
          <a:p>
            <a:pPr indent="-330200" lvl="1" marL="914400" rtl="0" algn="l">
              <a:spcBef>
                <a:spcPts val="0"/>
              </a:spcBef>
              <a:spcAft>
                <a:spcPts val="0"/>
              </a:spcAft>
              <a:buSzPts val="1600"/>
              <a:buFont typeface="Comic Sans MS"/>
              <a:buChar char="◆"/>
            </a:pPr>
            <a:r>
              <a:rPr lang="en" sz="1600">
                <a:latin typeface="Comic Sans MS"/>
                <a:ea typeface="Comic Sans MS"/>
                <a:cs typeface="Comic Sans MS"/>
                <a:sym typeface="Comic Sans MS"/>
              </a:rPr>
              <a:t>and </a:t>
            </a:r>
            <a:r>
              <a:rPr lang="en" sz="1600">
                <a:solidFill>
                  <a:srgbClr val="CC4125"/>
                </a:solidFill>
                <a:latin typeface="Comic Sans MS"/>
                <a:ea typeface="Comic Sans MS"/>
                <a:cs typeface="Comic Sans MS"/>
                <a:sym typeface="Comic Sans MS"/>
              </a:rPr>
              <a:t>113 US States</a:t>
            </a:r>
            <a:r>
              <a:rPr lang="en" sz="1600">
                <a:latin typeface="Comic Sans MS"/>
                <a:ea typeface="Comic Sans MS"/>
                <a:cs typeface="Comic Sans MS"/>
                <a:sym typeface="Comic Sans MS"/>
              </a:rPr>
              <a:t> (no, really!) - which is how we got looking deeper (e.g., California and CA, also US territories like Marshall Islands)</a:t>
            </a:r>
            <a:endParaRPr sz="1600">
              <a:latin typeface="Comic Sans MS"/>
              <a:ea typeface="Comic Sans MS"/>
              <a:cs typeface="Comic Sans MS"/>
              <a:sym typeface="Comic Sans MS"/>
            </a:endParaRPr>
          </a:p>
          <a:p>
            <a:pPr indent="-330200" lvl="0" marL="457200" rtl="0" algn="l">
              <a:spcBef>
                <a:spcPts val="0"/>
              </a:spcBef>
              <a:spcAft>
                <a:spcPts val="0"/>
              </a:spcAft>
              <a:buSzPts val="1600"/>
              <a:buFont typeface="Comic Sans MS"/>
              <a:buChar char="➔"/>
            </a:pPr>
            <a:r>
              <a:rPr lang="en" sz="1600">
                <a:latin typeface="Comic Sans MS"/>
                <a:ea typeface="Comic Sans MS"/>
                <a:cs typeface="Comic Sans MS"/>
                <a:sym typeface="Comic Sans MS"/>
              </a:rPr>
              <a:t>And yes, there were </a:t>
            </a:r>
            <a:r>
              <a:rPr lang="en" sz="1600">
                <a:solidFill>
                  <a:srgbClr val="CC4125"/>
                </a:solidFill>
                <a:latin typeface="Comic Sans MS"/>
                <a:ea typeface="Comic Sans MS"/>
                <a:cs typeface="Comic Sans MS"/>
                <a:sym typeface="Comic Sans MS"/>
              </a:rPr>
              <a:t>57 categories of prior visas</a:t>
            </a:r>
            <a:r>
              <a:rPr lang="en" sz="1600">
                <a:latin typeface="Comic Sans MS"/>
                <a:ea typeface="Comic Sans MS"/>
                <a:cs typeface="Comic Sans MS"/>
                <a:sym typeface="Comic Sans MS"/>
              </a:rPr>
              <a:t> (57?!!)</a:t>
            </a:r>
            <a:endParaRPr sz="1600">
              <a:latin typeface="Comic Sans MS"/>
              <a:ea typeface="Comic Sans MS"/>
              <a:cs typeface="Comic Sans MS"/>
              <a:sym typeface="Comic Sans MS"/>
            </a:endParaRPr>
          </a:p>
          <a:p>
            <a:pPr indent="0" lvl="0" marL="0" rtl="0" algn="l">
              <a:spcBef>
                <a:spcPts val="1600"/>
              </a:spcBef>
              <a:spcAft>
                <a:spcPts val="0"/>
              </a:spcAft>
              <a:buNone/>
            </a:pPr>
            <a:r>
              <a:rPr lang="en" sz="1400" u="sng">
                <a:latin typeface="Comic Sans MS"/>
                <a:ea typeface="Comic Sans MS"/>
                <a:cs typeface="Comic Sans MS"/>
                <a:sym typeface="Comic Sans MS"/>
              </a:rPr>
              <a:t>Code examples:</a:t>
            </a:r>
            <a:r>
              <a:rPr lang="en" sz="1400" u="sng">
                <a:latin typeface="Arial"/>
                <a:ea typeface="Arial"/>
                <a:cs typeface="Arial"/>
                <a:sym typeface="Arial"/>
              </a:rPr>
              <a:t> </a:t>
            </a:r>
            <a:endParaRPr sz="1400" u="sng">
              <a:latin typeface="Arial"/>
              <a:ea typeface="Arial"/>
              <a:cs typeface="Arial"/>
              <a:sym typeface="Arial"/>
            </a:endParaRPr>
          </a:p>
          <a:p>
            <a:pPr indent="0" lvl="0" marL="0" rtl="0" algn="l">
              <a:lnSpc>
                <a:spcPct val="102272"/>
              </a:lnSpc>
              <a:spcBef>
                <a:spcPts val="1600"/>
              </a:spcBef>
              <a:spcAft>
                <a:spcPts val="0"/>
              </a:spcAft>
              <a:buNone/>
            </a:pPr>
            <a:r>
              <a:rPr lang="en" sz="1100">
                <a:solidFill>
                  <a:srgbClr val="3C78D8"/>
                </a:solidFill>
                <a:highlight>
                  <a:schemeClr val="lt1"/>
                </a:highlight>
              </a:rPr>
              <a:t>&gt; colnames(dataset)=c("COUNTRY", "STATUS","VISA","DATE","CITY","STATE",</a:t>
            </a:r>
            <a:endParaRPr sz="1100">
              <a:solidFill>
                <a:srgbClr val="3C78D8"/>
              </a:solidFill>
              <a:highlight>
                <a:schemeClr val="lt1"/>
              </a:highlight>
            </a:endParaRPr>
          </a:p>
          <a:p>
            <a:pPr indent="0" lvl="0" marL="0" rtl="0" algn="l">
              <a:lnSpc>
                <a:spcPct val="102272"/>
              </a:lnSpc>
              <a:spcBef>
                <a:spcPts val="0"/>
              </a:spcBef>
              <a:spcAft>
                <a:spcPts val="0"/>
              </a:spcAft>
              <a:buNone/>
            </a:pPr>
            <a:r>
              <a:rPr lang="en" sz="1100">
                <a:solidFill>
                  <a:srgbClr val="3C78D8"/>
                </a:solidFill>
                <a:highlight>
                  <a:schemeClr val="lt1"/>
                </a:highlight>
              </a:rPr>
              <a:t>"WAGE","INDUSTRY")</a:t>
            </a:r>
            <a:r>
              <a:rPr lang="en" sz="1200">
                <a:solidFill>
                  <a:srgbClr val="0000FF"/>
                </a:solidFill>
                <a:highlight>
                  <a:schemeClr val="lt1"/>
                </a:highlight>
                <a:latin typeface="Arial"/>
                <a:ea typeface="Arial"/>
                <a:cs typeface="Arial"/>
                <a:sym typeface="Arial"/>
              </a:rPr>
              <a:t>  </a:t>
            </a:r>
            <a:r>
              <a:rPr lang="en" sz="1100">
                <a:solidFill>
                  <a:srgbClr val="000000"/>
                </a:solidFill>
                <a:highlight>
                  <a:schemeClr val="lt1"/>
                </a:highlight>
                <a:latin typeface="Arial"/>
                <a:ea typeface="Arial"/>
                <a:cs typeface="Arial"/>
                <a:sym typeface="Arial"/>
              </a:rPr>
              <a:t>#Changing column names</a:t>
            </a:r>
            <a:endParaRPr sz="1100">
              <a:solidFill>
                <a:srgbClr val="3C78D8"/>
              </a:solidFill>
              <a:highlight>
                <a:srgbClr val="FFFFFF"/>
              </a:highlight>
            </a:endParaRPr>
          </a:p>
          <a:p>
            <a:pPr indent="0" lvl="0" marL="0" rtl="0" algn="l">
              <a:spcBef>
                <a:spcPts val="0"/>
              </a:spcBef>
              <a:spcAft>
                <a:spcPts val="0"/>
              </a:spcAft>
              <a:buNone/>
            </a:pPr>
            <a:r>
              <a:rPr lang="en" sz="1100">
                <a:solidFill>
                  <a:srgbClr val="3C78D8"/>
                </a:solidFill>
                <a:highlight>
                  <a:srgbClr val="FFFFFF"/>
                </a:highlight>
              </a:rPr>
              <a:t>&gt; unique(dataset$STATUS)</a:t>
            </a:r>
            <a:r>
              <a:rPr lang="en" sz="1200">
                <a:solidFill>
                  <a:srgbClr val="0000FF"/>
                </a:solidFill>
                <a:highlight>
                  <a:srgbClr val="FFFFFF"/>
                </a:highlight>
                <a:latin typeface="Arial"/>
                <a:ea typeface="Arial"/>
                <a:cs typeface="Arial"/>
                <a:sym typeface="Arial"/>
              </a:rPr>
              <a:t>  </a:t>
            </a:r>
            <a:r>
              <a:rPr lang="en" sz="1100">
                <a:solidFill>
                  <a:srgbClr val="000000"/>
                </a:solidFill>
                <a:highlight>
                  <a:srgbClr val="FFFFFF"/>
                </a:highlight>
                <a:latin typeface="Arial"/>
                <a:ea typeface="Arial"/>
                <a:cs typeface="Arial"/>
                <a:sym typeface="Arial"/>
              </a:rPr>
              <a:t>#unique column observations</a:t>
            </a:r>
            <a:br>
              <a:rPr lang="en" sz="1100">
                <a:solidFill>
                  <a:srgbClr val="000000"/>
                </a:solidFill>
                <a:highlight>
                  <a:srgbClr val="FFFFFF"/>
                </a:highlight>
                <a:latin typeface="Arial"/>
                <a:ea typeface="Arial"/>
                <a:cs typeface="Arial"/>
                <a:sym typeface="Arial"/>
              </a:rPr>
            </a:br>
            <a:r>
              <a:rPr lang="en" sz="1100">
                <a:solidFill>
                  <a:srgbClr val="3C78D8"/>
                </a:solidFill>
              </a:rPr>
              <a:t>&gt; length(unique(dataset$STATE))</a:t>
            </a:r>
            <a:r>
              <a:rPr lang="en" sz="1200">
                <a:solidFill>
                  <a:srgbClr val="0000FF"/>
                </a:solidFill>
                <a:latin typeface="Arial"/>
                <a:ea typeface="Arial"/>
                <a:cs typeface="Arial"/>
                <a:sym typeface="Arial"/>
              </a:rPr>
              <a:t> </a:t>
            </a:r>
            <a:r>
              <a:rPr lang="en" sz="1100">
                <a:solidFill>
                  <a:srgbClr val="000000"/>
                </a:solidFill>
                <a:latin typeface="Arial"/>
                <a:ea typeface="Arial"/>
                <a:cs typeface="Arial"/>
                <a:sym typeface="Arial"/>
              </a:rPr>
              <a:t>#number of unique observations</a:t>
            </a:r>
            <a:br>
              <a:rPr lang="en" sz="1100">
                <a:solidFill>
                  <a:srgbClr val="000000"/>
                </a:solidFill>
                <a:latin typeface="Arial"/>
                <a:ea typeface="Arial"/>
                <a:cs typeface="Arial"/>
                <a:sym typeface="Arial"/>
              </a:rPr>
            </a:br>
            <a:r>
              <a:rPr lang="en" sz="1100">
                <a:solidFill>
                  <a:srgbClr val="3C78D8"/>
                </a:solidFill>
              </a:rPr>
              <a:t>&gt; plot(dataset$WAGE))</a:t>
            </a:r>
            <a:r>
              <a:rPr lang="en" sz="1200">
                <a:solidFill>
                  <a:srgbClr val="0000FF"/>
                </a:solidFill>
                <a:latin typeface="Arial"/>
                <a:ea typeface="Arial"/>
                <a:cs typeface="Arial"/>
                <a:sym typeface="Arial"/>
              </a:rPr>
              <a:t> </a:t>
            </a:r>
            <a:r>
              <a:rPr lang="en" sz="1100">
                <a:solidFill>
                  <a:srgbClr val="000000"/>
                </a:solidFill>
                <a:latin typeface="Arial"/>
                <a:ea typeface="Arial"/>
                <a:cs typeface="Arial"/>
                <a:sym typeface="Arial"/>
              </a:rPr>
              <a:t>#visual spread of observations</a:t>
            </a:r>
            <a:br>
              <a:rPr lang="en" sz="1100">
                <a:solidFill>
                  <a:srgbClr val="000000"/>
                </a:solidFill>
                <a:latin typeface="Arial"/>
                <a:ea typeface="Arial"/>
                <a:cs typeface="Arial"/>
                <a:sym typeface="Arial"/>
              </a:rPr>
            </a:br>
            <a:endParaRPr sz="1100">
              <a:solidFill>
                <a:srgbClr val="000000"/>
              </a:solidFill>
              <a:latin typeface="Arial"/>
              <a:ea typeface="Arial"/>
              <a:cs typeface="Arial"/>
              <a:sym typeface="Arial"/>
            </a:endParaRPr>
          </a:p>
          <a:p>
            <a:pPr indent="0" lvl="0" marL="0" rtl="0" algn="l">
              <a:lnSpc>
                <a:spcPct val="102272"/>
              </a:lnSpc>
              <a:spcBef>
                <a:spcPts val="1600"/>
              </a:spcBef>
              <a:spcAft>
                <a:spcPts val="0"/>
              </a:spcAft>
              <a:buNone/>
            </a:pPr>
            <a:r>
              <a:t/>
            </a:r>
            <a:endParaRPr sz="1100">
              <a:solidFill>
                <a:srgbClr val="000000"/>
              </a:solidFill>
              <a:highlight>
                <a:srgbClr val="FFFFFF"/>
              </a:highlight>
              <a:latin typeface="Arial"/>
              <a:ea typeface="Arial"/>
              <a:cs typeface="Arial"/>
              <a:sym typeface="Arial"/>
            </a:endParaRPr>
          </a:p>
          <a:p>
            <a:pPr indent="0" lvl="0" marL="0" rtl="0" algn="l">
              <a:spcBef>
                <a:spcPts val="0"/>
              </a:spcBef>
              <a:spcAft>
                <a:spcPts val="1600"/>
              </a:spcAft>
              <a:buNone/>
            </a:pPr>
            <a:r>
              <a:t/>
            </a:r>
            <a:endParaRPr sz="1400">
              <a:latin typeface="Comic Sans MS"/>
              <a:ea typeface="Comic Sans MS"/>
              <a:cs typeface="Comic Sans MS"/>
              <a:sym typeface="Comic Sans MS"/>
            </a:endParaRPr>
          </a:p>
        </p:txBody>
      </p:sp>
      <p:pic>
        <p:nvPicPr>
          <p:cNvPr id="97" name="Google Shape;97;p18"/>
          <p:cNvPicPr preferRelativeResize="0"/>
          <p:nvPr/>
        </p:nvPicPr>
        <p:blipFill>
          <a:blip r:embed="rId3">
            <a:alphaModFix/>
          </a:blip>
          <a:stretch>
            <a:fillRect/>
          </a:stretch>
        </p:blipFill>
        <p:spPr>
          <a:xfrm>
            <a:off x="6861650" y="2943500"/>
            <a:ext cx="1770901" cy="1732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413100" y="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The wage variable: a Deep dive</a:t>
            </a:r>
            <a:endParaRPr>
              <a:solidFill>
                <a:srgbClr val="000000"/>
              </a:solidFill>
            </a:endParaRPr>
          </a:p>
        </p:txBody>
      </p:sp>
      <p:sp>
        <p:nvSpPr>
          <p:cNvPr id="103" name="Google Shape;103;p19"/>
          <p:cNvSpPr txBox="1"/>
          <p:nvPr>
            <p:ph idx="1" type="body"/>
          </p:nvPr>
        </p:nvSpPr>
        <p:spPr>
          <a:xfrm>
            <a:off x="311700" y="1093850"/>
            <a:ext cx="8520600" cy="400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04" name="Google Shape;104;p19"/>
          <p:cNvSpPr/>
          <p:nvPr/>
        </p:nvSpPr>
        <p:spPr>
          <a:xfrm>
            <a:off x="3942525" y="2003888"/>
            <a:ext cx="787500" cy="427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endParaRPr>
          </a:p>
        </p:txBody>
      </p:sp>
      <p:sp>
        <p:nvSpPr>
          <p:cNvPr id="105" name="Google Shape;105;p19"/>
          <p:cNvSpPr txBox="1"/>
          <p:nvPr/>
        </p:nvSpPr>
        <p:spPr>
          <a:xfrm>
            <a:off x="293400" y="2714150"/>
            <a:ext cx="8760000" cy="23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Full dataset: 11 unique wage observations, including “NA”,”yr”,”Year”,”mth”,”wk”,”bi”</a:t>
            </a:r>
            <a:br>
              <a:rPr b="1" lang="en" sz="1000"/>
            </a:br>
            <a:endParaRPr b="1" sz="1000"/>
          </a:p>
          <a:p>
            <a:pPr indent="0" lvl="0" marL="0" rtl="0" algn="l">
              <a:lnSpc>
                <a:spcPct val="115000"/>
              </a:lnSpc>
              <a:spcBef>
                <a:spcPts val="0"/>
              </a:spcBef>
              <a:spcAft>
                <a:spcPts val="0"/>
              </a:spcAft>
              <a:buNone/>
            </a:pPr>
            <a:r>
              <a:rPr lang="en" sz="1000">
                <a:solidFill>
                  <a:srgbClr val="3C78D8"/>
                </a:solidFill>
                <a:latin typeface="Source Code Pro"/>
                <a:ea typeface="Source Code Pro"/>
                <a:cs typeface="Source Code Pro"/>
                <a:sym typeface="Source Code Pro"/>
              </a:rPr>
              <a:t>&gt; summary(</a:t>
            </a:r>
            <a:r>
              <a:rPr lang="en" sz="1000">
                <a:solidFill>
                  <a:srgbClr val="3C78D8"/>
                </a:solidFill>
                <a:latin typeface="Source Code Pro"/>
                <a:ea typeface="Source Code Pro"/>
                <a:cs typeface="Source Code Pro"/>
                <a:sym typeface="Source Code Pro"/>
              </a:rPr>
              <a:t>wage_offer_from_9089</a:t>
            </a:r>
            <a:r>
              <a:rPr lang="en" sz="1000">
                <a:solidFill>
                  <a:srgbClr val="3C78D8"/>
                </a:solidFill>
                <a:latin typeface="Source Code Pro"/>
                <a:ea typeface="Source Code Pro"/>
                <a:cs typeface="Source Code Pro"/>
                <a:sym typeface="Source Code Pro"/>
              </a:rPr>
              <a:t>$dataset)</a:t>
            </a:r>
            <a:r>
              <a:rPr lang="en" sz="1000"/>
              <a:t>	</a:t>
            </a:r>
            <a:r>
              <a:rPr b="1" lang="en" sz="1000"/>
              <a:t>Min.     1st Qu.      Median     Mean      3rd Qu.       Max. 	         NA's</a:t>
            </a:r>
            <a:endParaRPr b="1" sz="1000"/>
          </a:p>
          <a:p>
            <a:pPr indent="0" lvl="0" marL="457200" rtl="0" algn="l">
              <a:lnSpc>
                <a:spcPct val="115000"/>
              </a:lnSpc>
              <a:spcBef>
                <a:spcPts val="0"/>
              </a:spcBef>
              <a:spcAft>
                <a:spcPts val="0"/>
              </a:spcAft>
              <a:buNone/>
            </a:pPr>
            <a:r>
              <a:rPr lang="en" sz="1000"/>
              <a:t>   					</a:t>
            </a:r>
            <a:r>
              <a:rPr b="1" lang="en" sz="1000"/>
              <a:t>1	68557      90750       91224     114296       11175840     224718</a:t>
            </a:r>
            <a:endParaRPr b="1" sz="1000"/>
          </a:p>
          <a:p>
            <a:pPr indent="0" lvl="0" marL="0" rtl="0" algn="l">
              <a:lnSpc>
                <a:spcPct val="115000"/>
              </a:lnSpc>
              <a:spcBef>
                <a:spcPts val="0"/>
              </a:spcBef>
              <a:spcAft>
                <a:spcPts val="0"/>
              </a:spcAft>
              <a:buNone/>
            </a:pPr>
            <a:r>
              <a:t/>
            </a:r>
            <a:endParaRPr sz="1000">
              <a:solidFill>
                <a:srgbClr val="0000FF"/>
              </a:solidFill>
            </a:endParaRPr>
          </a:p>
          <a:p>
            <a:pPr indent="0" lvl="0" marL="0" rtl="0" algn="l">
              <a:lnSpc>
                <a:spcPct val="115000"/>
              </a:lnSpc>
              <a:spcBef>
                <a:spcPts val="0"/>
              </a:spcBef>
              <a:spcAft>
                <a:spcPts val="0"/>
              </a:spcAft>
              <a:buNone/>
            </a:pPr>
            <a:r>
              <a:rPr lang="en" sz="1000">
                <a:solidFill>
                  <a:srgbClr val="3C78D8"/>
                </a:solidFill>
                <a:latin typeface="Source Code Pro"/>
                <a:ea typeface="Source Code Pro"/>
                <a:cs typeface="Source Code Pro"/>
                <a:sym typeface="Source Code Pro"/>
              </a:rPr>
              <a:t>&gt;wage_yr&lt;-subset(dataset,wage_offer_unit_of_pay_9089=="yr"|wage_offer_unit_of_pay_9089=="Year",select=c("wage_offer_from_9089","us_economic_sector", "wage_offer_unit_of_pay_9089", "case_status","decision_date",”country_of_citzenship:))   </a:t>
            </a:r>
            <a:r>
              <a:rPr b="1" lang="en" sz="1000">
                <a:latin typeface="Source Code Pro"/>
                <a:ea typeface="Source Code Pro"/>
                <a:cs typeface="Source Code Pro"/>
                <a:sym typeface="Source Code Pro"/>
              </a:rPr>
              <a:t>#select yearly wage observations</a:t>
            </a:r>
            <a:endParaRPr b="1" sz="1000">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 sz="1000">
                <a:solidFill>
                  <a:srgbClr val="3C78D8"/>
                </a:solidFill>
                <a:latin typeface="Source Code Pro"/>
                <a:ea typeface="Source Code Pro"/>
                <a:cs typeface="Source Code Pro"/>
                <a:sym typeface="Source Code Pro"/>
              </a:rPr>
              <a:t>&gt; wage_final&lt;-wage_yr[complete.cases(wage_yr),] </a:t>
            </a:r>
            <a:r>
              <a:rPr lang="en" sz="1000">
                <a:solidFill>
                  <a:srgbClr val="0000FF"/>
                </a:solidFill>
              </a:rPr>
              <a:t> </a:t>
            </a:r>
            <a:r>
              <a:rPr b="1" lang="en" sz="1000">
                <a:solidFill>
                  <a:srgbClr val="0000FF"/>
                </a:solidFill>
              </a:rPr>
              <a:t> </a:t>
            </a:r>
            <a:r>
              <a:rPr b="1" lang="en" sz="1000"/>
              <a:t>#removing NA</a:t>
            </a:r>
            <a:endParaRPr b="1" sz="1000"/>
          </a:p>
          <a:p>
            <a:pPr indent="0" lvl="0" marL="0" rtl="0" algn="l">
              <a:lnSpc>
                <a:spcPct val="115000"/>
              </a:lnSpc>
              <a:spcBef>
                <a:spcPts val="0"/>
              </a:spcBef>
              <a:spcAft>
                <a:spcPts val="0"/>
              </a:spcAft>
              <a:buNone/>
            </a:pPr>
            <a:r>
              <a:t/>
            </a:r>
            <a:endParaRPr sz="1000">
              <a:solidFill>
                <a:srgbClr val="0000FF"/>
              </a:solidFill>
            </a:endParaRPr>
          </a:p>
          <a:p>
            <a:pPr indent="0" lvl="0" marL="0" rtl="0" algn="l">
              <a:lnSpc>
                <a:spcPct val="115000"/>
              </a:lnSpc>
              <a:spcBef>
                <a:spcPts val="0"/>
              </a:spcBef>
              <a:spcAft>
                <a:spcPts val="0"/>
              </a:spcAft>
              <a:buNone/>
            </a:pPr>
            <a:r>
              <a:rPr lang="en" sz="1000">
                <a:solidFill>
                  <a:srgbClr val="3C78D8"/>
                </a:solidFill>
                <a:latin typeface="Source Code Pro"/>
                <a:ea typeface="Source Code Pro"/>
                <a:cs typeface="Source Code Pro"/>
                <a:sym typeface="Source Code Pro"/>
              </a:rPr>
              <a:t>&gt; summary(wage_final$wage_offer_from_9089) </a:t>
            </a:r>
            <a:r>
              <a:rPr lang="en" sz="1000">
                <a:solidFill>
                  <a:srgbClr val="0000FF"/>
                </a:solidFill>
              </a:rPr>
              <a:t>              </a:t>
            </a:r>
            <a:r>
              <a:rPr lang="en" sz="1000"/>
              <a:t>	</a:t>
            </a:r>
            <a:r>
              <a:rPr b="1" lang="en" sz="1000"/>
              <a:t>Min.         1st Qu.     Median 	Mean        3rd Qu.      Max.</a:t>
            </a:r>
            <a:endParaRPr b="1" sz="1000"/>
          </a:p>
          <a:p>
            <a:pPr indent="0" lvl="0" marL="457200" rtl="0" algn="l">
              <a:spcBef>
                <a:spcPts val="0"/>
              </a:spcBef>
              <a:spcAft>
                <a:spcPts val="0"/>
              </a:spcAft>
              <a:buNone/>
            </a:pPr>
            <a:r>
              <a:rPr lang="en" sz="1000"/>
              <a:t>            								</a:t>
            </a:r>
            <a:r>
              <a:rPr b="1" lang="en" sz="1000"/>
              <a:t>15142	    68458      85176	95109        105934     11175840</a:t>
            </a:r>
            <a:r>
              <a:rPr lang="en" sz="1000"/>
              <a:t> </a:t>
            </a:r>
            <a:endParaRPr sz="1000"/>
          </a:p>
          <a:p>
            <a:pPr indent="0" lvl="0" marL="0" rtl="0" algn="l">
              <a:lnSpc>
                <a:spcPct val="102272"/>
              </a:lnSpc>
              <a:spcBef>
                <a:spcPts val="0"/>
              </a:spcBef>
              <a:spcAft>
                <a:spcPts val="0"/>
              </a:spcAft>
              <a:buNone/>
            </a:pPr>
            <a:r>
              <a:rPr b="1" lang="en" sz="1200">
                <a:highlight>
                  <a:srgbClr val="FFFFFF"/>
                </a:highlight>
                <a:latin typeface="Source Code Pro"/>
                <a:ea typeface="Source Code Pro"/>
                <a:cs typeface="Source Code Pro"/>
                <a:sym typeface="Source Code Pro"/>
              </a:rPr>
              <a:t>Outliers </a:t>
            </a:r>
            <a:r>
              <a:rPr lang="en" sz="1000">
                <a:solidFill>
                  <a:srgbClr val="3C78D8"/>
                </a:solidFill>
                <a:highlight>
                  <a:srgbClr val="FFFFFF"/>
                </a:highlight>
                <a:latin typeface="Source Code Pro"/>
                <a:ea typeface="Source Code Pro"/>
                <a:cs typeface="Source Code Pro"/>
                <a:sym typeface="Source Code Pro"/>
              </a:rPr>
              <a:t>&gt; outliers&lt;-wage_final[wage_final$wage_offer_from_9089 &gt;162147.6&gt; dim(outliers)</a:t>
            </a:r>
            <a:r>
              <a:rPr lang="en" sz="1000">
                <a:solidFill>
                  <a:srgbClr val="0000FF"/>
                </a:solidFill>
                <a:highlight>
                  <a:srgbClr val="FFFFFF"/>
                </a:highlight>
              </a:rPr>
              <a:t>  </a:t>
            </a:r>
            <a:r>
              <a:rPr b="1" lang="en" sz="1000">
                <a:solidFill>
                  <a:srgbClr val="0000FF"/>
                </a:solidFill>
                <a:highlight>
                  <a:srgbClr val="FFFFFF"/>
                </a:highlight>
              </a:rPr>
              <a:t> </a:t>
            </a:r>
            <a:r>
              <a:rPr b="1" lang="en" sz="1000">
                <a:highlight>
                  <a:srgbClr val="FFFFFF"/>
                </a:highlight>
              </a:rPr>
              <a:t>[1] 940   6</a:t>
            </a:r>
            <a:endParaRPr b="1" sz="1000">
              <a:highlight>
                <a:srgbClr val="FFFFFF"/>
              </a:highlight>
            </a:endParaRPr>
          </a:p>
          <a:p>
            <a:pPr indent="0" lvl="0" marL="0" rtl="0" algn="l">
              <a:spcBef>
                <a:spcPts val="0"/>
              </a:spcBef>
              <a:spcAft>
                <a:spcPts val="0"/>
              </a:spcAft>
              <a:buNone/>
            </a:pPr>
            <a:r>
              <a:t/>
            </a:r>
            <a:endParaRPr sz="1000"/>
          </a:p>
        </p:txBody>
      </p:sp>
      <p:sp>
        <p:nvSpPr>
          <p:cNvPr id="106" name="Google Shape;106;p19"/>
          <p:cNvSpPr txBox="1"/>
          <p:nvPr/>
        </p:nvSpPr>
        <p:spPr>
          <a:xfrm>
            <a:off x="3578525" y="1391875"/>
            <a:ext cx="1878300" cy="7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&gt; 250324-19104</a:t>
            </a:r>
            <a:endParaRPr/>
          </a:p>
          <a:p>
            <a:pPr indent="0" lvl="0" marL="0" rtl="0" algn="l">
              <a:spcBef>
                <a:spcPts val="0"/>
              </a:spcBef>
              <a:spcAft>
                <a:spcPts val="0"/>
              </a:spcAft>
              <a:buNone/>
            </a:pPr>
            <a:r>
              <a:rPr lang="en"/>
              <a:t> [1] </a:t>
            </a:r>
            <a:r>
              <a:rPr b="1" lang="en">
                <a:solidFill>
                  <a:srgbClr val="FF0000"/>
                </a:solidFill>
              </a:rPr>
              <a:t>231220</a:t>
            </a:r>
            <a:endParaRPr b="1">
              <a:solidFill>
                <a:srgbClr val="FF0000"/>
              </a:solidFill>
            </a:endParaRPr>
          </a:p>
          <a:p>
            <a:pPr indent="0" lvl="0" marL="0" rtl="0" algn="l">
              <a:spcBef>
                <a:spcPts val="0"/>
              </a:spcBef>
              <a:spcAft>
                <a:spcPts val="0"/>
              </a:spcAft>
              <a:buNone/>
            </a:pPr>
            <a:r>
              <a:t/>
            </a:r>
            <a:endParaRPr/>
          </a:p>
        </p:txBody>
      </p:sp>
      <p:pic>
        <p:nvPicPr>
          <p:cNvPr id="107" name="Google Shape;107;p19"/>
          <p:cNvPicPr preferRelativeResize="0"/>
          <p:nvPr/>
        </p:nvPicPr>
        <p:blipFill>
          <a:blip r:embed="rId3">
            <a:alphaModFix/>
          </a:blip>
          <a:stretch>
            <a:fillRect/>
          </a:stretch>
        </p:blipFill>
        <p:spPr>
          <a:xfrm>
            <a:off x="413100" y="737250"/>
            <a:ext cx="3004425" cy="2002600"/>
          </a:xfrm>
          <a:prstGeom prst="rect">
            <a:avLst/>
          </a:prstGeom>
          <a:noFill/>
          <a:ln>
            <a:noFill/>
          </a:ln>
        </p:spPr>
      </p:pic>
      <p:pic>
        <p:nvPicPr>
          <p:cNvPr id="108" name="Google Shape;108;p19"/>
          <p:cNvPicPr preferRelativeResize="0"/>
          <p:nvPr/>
        </p:nvPicPr>
        <p:blipFill>
          <a:blip r:embed="rId4">
            <a:alphaModFix/>
          </a:blip>
          <a:stretch>
            <a:fillRect/>
          </a:stretch>
        </p:blipFill>
        <p:spPr>
          <a:xfrm>
            <a:off x="5505450" y="681625"/>
            <a:ext cx="3192925" cy="2113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0"/>
            <a:ext cx="8520600" cy="8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Predicting for visa outcomes (?!)</a:t>
            </a:r>
            <a:endParaRPr/>
          </a:p>
        </p:txBody>
      </p:sp>
      <p:sp>
        <p:nvSpPr>
          <p:cNvPr id="114" name="Google Shape;114;p20"/>
          <p:cNvSpPr txBox="1"/>
          <p:nvPr>
            <p:ph idx="1" type="body"/>
          </p:nvPr>
        </p:nvSpPr>
        <p:spPr>
          <a:xfrm>
            <a:off x="207600" y="853675"/>
            <a:ext cx="8847300" cy="428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rgbClr val="A61C00"/>
                </a:solidFill>
                <a:latin typeface="Comic Sans MS"/>
                <a:ea typeface="Comic Sans MS"/>
                <a:cs typeface="Comic Sans MS"/>
                <a:sym typeface="Comic Sans MS"/>
              </a:rPr>
              <a:t>Hypothesis</a:t>
            </a:r>
            <a:r>
              <a:rPr b="1" lang="en" sz="1600">
                <a:solidFill>
                  <a:srgbClr val="A61C00"/>
                </a:solidFill>
                <a:latin typeface="Comic Sans MS"/>
                <a:ea typeface="Comic Sans MS"/>
                <a:cs typeface="Comic Sans MS"/>
                <a:sym typeface="Comic Sans MS"/>
              </a:rPr>
              <a:t>: </a:t>
            </a:r>
            <a:r>
              <a:rPr lang="en" sz="1600">
                <a:solidFill>
                  <a:srgbClr val="A61C00"/>
                </a:solidFill>
                <a:latin typeface="Comic Sans MS"/>
                <a:ea typeface="Comic Sans MS"/>
                <a:cs typeface="Comic Sans MS"/>
                <a:sym typeface="Comic Sans MS"/>
              </a:rPr>
              <a:t>Visa outcomes=f(Wages, Industry, Applicant Country) </a:t>
            </a:r>
            <a:r>
              <a:rPr lang="en" sz="1400">
                <a:solidFill>
                  <a:srgbClr val="434343"/>
                </a:solidFill>
                <a:latin typeface="Comic Sans MS"/>
                <a:ea typeface="Comic Sans MS"/>
                <a:cs typeface="Comic Sans MS"/>
                <a:sym typeface="Comic Sans MS"/>
              </a:rPr>
              <a:t>- a logistic effort</a:t>
            </a:r>
            <a:endParaRPr sz="1400">
              <a:solidFill>
                <a:srgbClr val="434343"/>
              </a:solidFill>
              <a:latin typeface="Comic Sans MS"/>
              <a:ea typeface="Comic Sans MS"/>
              <a:cs typeface="Comic Sans MS"/>
              <a:sym typeface="Comic Sans MS"/>
            </a:endParaRPr>
          </a:p>
          <a:p>
            <a:pPr indent="-317500" lvl="0" marL="457200" rtl="0" algn="l">
              <a:spcBef>
                <a:spcPts val="1600"/>
              </a:spcBef>
              <a:spcAft>
                <a:spcPts val="0"/>
              </a:spcAft>
              <a:buSzPts val="1400"/>
              <a:buFont typeface="Comic Sans MS"/>
              <a:buAutoNum type="arabicPeriod"/>
            </a:pPr>
            <a:r>
              <a:rPr b="1" lang="en" sz="1400">
                <a:solidFill>
                  <a:srgbClr val="000000"/>
                </a:solidFill>
                <a:latin typeface="Comic Sans MS"/>
                <a:ea typeface="Comic Sans MS"/>
                <a:cs typeface="Comic Sans MS"/>
                <a:sym typeface="Comic Sans MS"/>
              </a:rPr>
              <a:t>Convert Visa Processing “Status” to Binary Variable: Certified=1, Others=0</a:t>
            </a:r>
            <a:br>
              <a:rPr lang="en" sz="1400">
                <a:latin typeface="Comic Sans MS"/>
                <a:ea typeface="Comic Sans MS"/>
                <a:cs typeface="Comic Sans MS"/>
                <a:sym typeface="Comic Sans MS"/>
              </a:rPr>
            </a:br>
            <a:r>
              <a:rPr lang="en" sz="900">
                <a:solidFill>
                  <a:srgbClr val="3C78D8"/>
                </a:solidFill>
              </a:rPr>
              <a:t>&gt; logit$STATUS[logit$STATUS == "Certified"] &lt;- 1    &gt; logit$STATUS[logit$STATUS == "Denied"] &lt;- 0   </a:t>
            </a:r>
            <a:br>
              <a:rPr lang="en" sz="900">
                <a:solidFill>
                  <a:srgbClr val="3C78D8"/>
                </a:solidFill>
              </a:rPr>
            </a:br>
            <a:r>
              <a:rPr lang="en" sz="900">
                <a:solidFill>
                  <a:srgbClr val="3C78D8"/>
                </a:solidFill>
              </a:rPr>
              <a:t>&gt; logit$STATUS[logit$STATUS == "Expired"] &lt;- 0      &gt; logit$STATUS[logit$STATUS == "Certified-Expired"] &lt;- 0    </a:t>
            </a:r>
            <a:br>
              <a:rPr lang="en" sz="900">
                <a:solidFill>
                  <a:srgbClr val="3C78D8"/>
                </a:solidFill>
              </a:rPr>
            </a:br>
            <a:r>
              <a:rPr lang="en" sz="900">
                <a:solidFill>
                  <a:srgbClr val="3C78D8"/>
                </a:solidFill>
              </a:rPr>
              <a:t>&gt; logit$STATUS[logit$STATUS=="Withdrawn"]&lt;-0</a:t>
            </a:r>
            <a:endParaRPr sz="900">
              <a:solidFill>
                <a:srgbClr val="3C78D8"/>
              </a:solidFill>
            </a:endParaRPr>
          </a:p>
          <a:p>
            <a:pPr indent="-317500" lvl="0" marL="457200" rtl="0" algn="l">
              <a:spcBef>
                <a:spcPts val="0"/>
              </a:spcBef>
              <a:spcAft>
                <a:spcPts val="0"/>
              </a:spcAft>
              <a:buSzPts val="1400"/>
              <a:buFont typeface="Comic Sans MS"/>
              <a:buAutoNum type="arabicPeriod"/>
            </a:pPr>
            <a:r>
              <a:rPr b="1" lang="en" sz="1400">
                <a:solidFill>
                  <a:srgbClr val="000000"/>
                </a:solidFill>
                <a:latin typeface="Comic Sans MS"/>
                <a:ea typeface="Comic Sans MS"/>
                <a:cs typeface="Comic Sans MS"/>
                <a:sym typeface="Comic Sans MS"/>
              </a:rPr>
              <a:t>Ensure</a:t>
            </a:r>
            <a:r>
              <a:rPr b="1" lang="en" sz="1400">
                <a:solidFill>
                  <a:srgbClr val="000000"/>
                </a:solidFill>
                <a:latin typeface="Comic Sans MS"/>
                <a:ea typeface="Comic Sans MS"/>
                <a:cs typeface="Comic Sans MS"/>
                <a:sym typeface="Comic Sans MS"/>
              </a:rPr>
              <a:t> the converted binary variable is numeric</a:t>
            </a:r>
            <a:r>
              <a:rPr b="1" lang="en" sz="1400">
                <a:latin typeface="Comic Sans MS"/>
                <a:ea typeface="Comic Sans MS"/>
                <a:cs typeface="Comic Sans MS"/>
                <a:sym typeface="Comic Sans MS"/>
              </a:rPr>
              <a:t> </a:t>
            </a:r>
            <a:br>
              <a:rPr lang="en" sz="1400">
                <a:latin typeface="Comic Sans MS"/>
                <a:ea typeface="Comic Sans MS"/>
                <a:cs typeface="Comic Sans MS"/>
                <a:sym typeface="Comic Sans MS"/>
              </a:rPr>
            </a:br>
            <a:r>
              <a:rPr lang="en" sz="1000">
                <a:solidFill>
                  <a:srgbClr val="3C78D8"/>
                </a:solidFill>
                <a:highlight>
                  <a:srgbClr val="FFFFFF"/>
                </a:highlight>
              </a:rPr>
              <a:t>&gt; lookup &lt;- c("0" = 0, "1" = 1)   &gt; logit$STATUS&lt;-lookup[logit$STATUS]   &gt; </a:t>
            </a:r>
            <a:r>
              <a:rPr lang="en" sz="1000">
                <a:solidFill>
                  <a:srgbClr val="3C78D8"/>
                </a:solidFill>
                <a:highlight>
                  <a:schemeClr val="lt1"/>
                </a:highlight>
              </a:rPr>
              <a:t>class(logit$STATUS)</a:t>
            </a:r>
            <a:r>
              <a:rPr lang="en" sz="1000">
                <a:solidFill>
                  <a:srgbClr val="3C78D8"/>
                </a:solidFill>
                <a:highlight>
                  <a:srgbClr val="FFFFFF"/>
                </a:highlight>
              </a:rPr>
              <a:t>  </a:t>
            </a:r>
            <a:r>
              <a:rPr lang="en" sz="1000">
                <a:solidFill>
                  <a:srgbClr val="000000"/>
                </a:solidFill>
                <a:highlight>
                  <a:srgbClr val="FFFFFF"/>
                </a:highlight>
                <a:latin typeface="Arial"/>
                <a:ea typeface="Arial"/>
                <a:cs typeface="Arial"/>
                <a:sym typeface="Arial"/>
              </a:rPr>
              <a:t>[1] "numeric"</a:t>
            </a:r>
            <a:endParaRPr sz="1000">
              <a:solidFill>
                <a:srgbClr val="000000"/>
              </a:solidFill>
              <a:highlight>
                <a:srgbClr val="FFFFFF"/>
              </a:highlight>
              <a:latin typeface="Arial"/>
              <a:ea typeface="Arial"/>
              <a:cs typeface="Arial"/>
              <a:sym typeface="Arial"/>
            </a:endParaRPr>
          </a:p>
          <a:p>
            <a:pPr indent="-317500" lvl="0" marL="457200" rtl="0" algn="l">
              <a:spcBef>
                <a:spcPts val="0"/>
              </a:spcBef>
              <a:spcAft>
                <a:spcPts val="0"/>
              </a:spcAft>
              <a:buSzPts val="1400"/>
              <a:buFont typeface="Comic Sans MS"/>
              <a:buAutoNum type="arabicPeriod"/>
            </a:pPr>
            <a:r>
              <a:rPr b="1" lang="en" sz="1400">
                <a:solidFill>
                  <a:srgbClr val="000000"/>
                </a:solidFill>
                <a:latin typeface="Comic Sans MS"/>
                <a:ea typeface="Comic Sans MS"/>
                <a:cs typeface="Comic Sans MS"/>
                <a:sym typeface="Comic Sans MS"/>
              </a:rPr>
              <a:t>Run, and Run... </a:t>
            </a:r>
            <a:r>
              <a:rPr b="1" lang="en" sz="1400">
                <a:latin typeface="Comic Sans MS"/>
                <a:ea typeface="Comic Sans MS"/>
                <a:cs typeface="Comic Sans MS"/>
                <a:sym typeface="Comic Sans MS"/>
              </a:rPr>
              <a:t>  </a:t>
            </a:r>
            <a:r>
              <a:rPr lang="en" sz="1400">
                <a:latin typeface="Comic Sans MS"/>
                <a:ea typeface="Comic Sans MS"/>
                <a:cs typeface="Comic Sans MS"/>
                <a:sym typeface="Comic Sans MS"/>
              </a:rPr>
              <a:t>  </a:t>
            </a:r>
            <a:endParaRPr sz="1000">
              <a:solidFill>
                <a:srgbClr val="0000FF"/>
              </a:solidFill>
              <a:highlight>
                <a:srgbClr val="FFFFFF"/>
              </a:highlight>
              <a:latin typeface="Arial"/>
              <a:ea typeface="Arial"/>
              <a:cs typeface="Arial"/>
              <a:sym typeface="Arial"/>
            </a:endParaRPr>
          </a:p>
          <a:p>
            <a:pPr indent="0" lvl="0" marL="457200" rtl="0" algn="l">
              <a:spcBef>
                <a:spcPts val="1600"/>
              </a:spcBef>
              <a:spcAft>
                <a:spcPts val="1600"/>
              </a:spcAft>
              <a:buNone/>
            </a:pPr>
            <a:r>
              <a:rPr lang="en" sz="1400">
                <a:latin typeface="Comic Sans MS"/>
                <a:ea typeface="Comic Sans MS"/>
                <a:cs typeface="Comic Sans MS"/>
                <a:sym typeface="Comic Sans MS"/>
              </a:rPr>
              <a:t> </a:t>
            </a:r>
            <a:endParaRPr sz="1400">
              <a:latin typeface="Comic Sans MS"/>
              <a:ea typeface="Comic Sans MS"/>
              <a:cs typeface="Comic Sans MS"/>
              <a:sym typeface="Comic Sans MS"/>
            </a:endParaRPr>
          </a:p>
        </p:txBody>
      </p:sp>
      <p:pic>
        <p:nvPicPr>
          <p:cNvPr id="115" name="Google Shape;115;p20"/>
          <p:cNvPicPr preferRelativeResize="0"/>
          <p:nvPr/>
        </p:nvPicPr>
        <p:blipFill>
          <a:blip r:embed="rId3">
            <a:alphaModFix/>
          </a:blip>
          <a:stretch>
            <a:fillRect/>
          </a:stretch>
        </p:blipFill>
        <p:spPr>
          <a:xfrm>
            <a:off x="8098900" y="112150"/>
            <a:ext cx="843324" cy="632500"/>
          </a:xfrm>
          <a:prstGeom prst="rect">
            <a:avLst/>
          </a:prstGeom>
          <a:noFill/>
          <a:ln>
            <a:noFill/>
          </a:ln>
        </p:spPr>
      </p:pic>
      <p:graphicFrame>
        <p:nvGraphicFramePr>
          <p:cNvPr id="116" name="Google Shape;116;p20"/>
          <p:cNvGraphicFramePr/>
          <p:nvPr/>
        </p:nvGraphicFramePr>
        <p:xfrm>
          <a:off x="152400" y="152400"/>
          <a:ext cx="3000000" cy="3000000"/>
        </p:xfrm>
        <a:graphic>
          <a:graphicData uri="http://schemas.openxmlformats.org/drawingml/2006/table">
            <a:tbl>
              <a:tblPr>
                <a:noFill/>
                <a:tableStyleId>{007C8EAD-3A60-435E-BE35-CCFA85FA09F8}</a:tableStyleId>
              </a:tblPr>
              <a:tblGrid>
                <a:gridCol w="9144000"/>
              </a:tblGrid>
              <a:tr h="552000">
                <a:tc>
                  <a:txBody>
                    <a:bodyPr>
                      <a:noAutofit/>
                    </a:bodyPr>
                    <a:lstStyle/>
                    <a:p>
                      <a:pPr indent="0" lvl="0" marL="0" rtl="0" algn="l">
                        <a:lnSpc>
                          <a:spcPct val="102272"/>
                        </a:lnSpc>
                        <a:spcBef>
                          <a:spcPts val="0"/>
                        </a:spcBef>
                        <a:spcAft>
                          <a:spcPts val="0"/>
                        </a:spcAft>
                        <a:buNone/>
                      </a:pPr>
                      <a:r>
                        <a:t/>
                      </a:r>
                      <a:endParaRPr sz="1000">
                        <a:highlight>
                          <a:srgbClr val="FFFFFF"/>
                        </a:highlight>
                      </a:endParaRPr>
                    </a:p>
                  </a:txBody>
                  <a:tcPr marT="91425" marB="91425" marR="91425" marL="91425"/>
                </a:tc>
              </a:tr>
            </a:tbl>
          </a:graphicData>
        </a:graphic>
      </p:graphicFrame>
      <p:graphicFrame>
        <p:nvGraphicFramePr>
          <p:cNvPr id="117" name="Google Shape;117;p20"/>
          <p:cNvGraphicFramePr/>
          <p:nvPr/>
        </p:nvGraphicFramePr>
        <p:xfrm>
          <a:off x="360225" y="2926625"/>
          <a:ext cx="3000000" cy="3000000"/>
        </p:xfrm>
        <a:graphic>
          <a:graphicData uri="http://schemas.openxmlformats.org/drawingml/2006/table">
            <a:tbl>
              <a:tblPr>
                <a:noFill/>
                <a:tableStyleId>{D98CE349-8CC6-451E-9802-9829AAB7035B}</a:tableStyleId>
              </a:tblPr>
              <a:tblGrid>
                <a:gridCol w="4004325"/>
                <a:gridCol w="4724025"/>
              </a:tblGrid>
              <a:tr h="437125">
                <a:tc>
                  <a:txBody>
                    <a:bodyPr>
                      <a:noAutofit/>
                    </a:bodyPr>
                    <a:lstStyle/>
                    <a:p>
                      <a:pPr indent="0" lvl="0" marL="0" rtl="0" algn="l">
                        <a:spcBef>
                          <a:spcPts val="0"/>
                        </a:spcBef>
                        <a:spcAft>
                          <a:spcPts val="0"/>
                        </a:spcAft>
                        <a:buNone/>
                      </a:pPr>
                      <a:r>
                        <a:rPr b="1" lang="en"/>
                        <a:t>Model specification (select)</a:t>
                      </a:r>
                      <a:endParaRPr b="1"/>
                    </a:p>
                  </a:txBody>
                  <a:tcPr marT="91425" marB="91425" marR="91425" marL="91425"/>
                </a:tc>
                <a:tc>
                  <a:txBody>
                    <a:bodyPr>
                      <a:noAutofit/>
                    </a:bodyPr>
                    <a:lstStyle/>
                    <a:p>
                      <a:pPr indent="0" lvl="0" marL="0" rtl="0" algn="l">
                        <a:spcBef>
                          <a:spcPts val="0"/>
                        </a:spcBef>
                        <a:spcAft>
                          <a:spcPts val="0"/>
                        </a:spcAft>
                        <a:buNone/>
                      </a:pPr>
                      <a:r>
                        <a:rPr b="1" lang="en"/>
                        <a:t>&gt;s</a:t>
                      </a:r>
                      <a:r>
                        <a:rPr b="1" lang="en"/>
                        <a:t>ummary</a:t>
                      </a:r>
                      <a:r>
                        <a:rPr lang="en"/>
                        <a:t>(mylogit) [1]</a:t>
                      </a:r>
                      <a:r>
                        <a:rPr b="1" lang="en"/>
                        <a:t>overviews</a:t>
                      </a:r>
                      <a:endParaRPr b="1"/>
                    </a:p>
                  </a:txBody>
                  <a:tcPr marT="91425" marB="91425" marR="91425" marL="91425"/>
                </a:tc>
              </a:tr>
              <a:tr h="424425">
                <a:tc>
                  <a:txBody>
                    <a:bodyPr>
                      <a:noAutofit/>
                    </a:bodyPr>
                    <a:lstStyle/>
                    <a:p>
                      <a:pPr indent="0" lvl="0" marL="0" rtl="0" algn="l">
                        <a:lnSpc>
                          <a:spcPct val="102272"/>
                        </a:lnSpc>
                        <a:spcBef>
                          <a:spcPts val="0"/>
                        </a:spcBef>
                        <a:spcAft>
                          <a:spcPts val="0"/>
                        </a:spcAft>
                        <a:buNone/>
                      </a:pPr>
                      <a:r>
                        <a:rPr lang="en" sz="1000">
                          <a:solidFill>
                            <a:srgbClr val="0000FF"/>
                          </a:solidFill>
                          <a:highlight>
                            <a:srgbClr val="FFFFFF"/>
                          </a:highlight>
                        </a:rPr>
                        <a:t>&gt; mylogit &lt;- glm(STATUS ~ WAGE+INDUSTRY+COUNTRY, data = logit, family = "binomial")          </a:t>
                      </a:r>
                      <a:r>
                        <a:rPr b="1" lang="en" sz="1200">
                          <a:highlight>
                            <a:srgbClr val="FFFFFF"/>
                          </a:highlight>
                        </a:rPr>
                        <a:t>(Wage, Industry, Country)</a:t>
                      </a:r>
                      <a:endParaRPr b="1" sz="1200"/>
                    </a:p>
                  </a:txBody>
                  <a:tcPr marT="91425" marB="91425" marR="91425" marL="91425"/>
                </a:tc>
                <a:tc>
                  <a:txBody>
                    <a:bodyPr>
                      <a:noAutofit/>
                    </a:bodyPr>
                    <a:lstStyle/>
                    <a:p>
                      <a:pPr indent="0" lvl="0" marL="0" rtl="0" algn="l">
                        <a:spcBef>
                          <a:spcPts val="0"/>
                        </a:spcBef>
                        <a:spcAft>
                          <a:spcPts val="0"/>
                        </a:spcAft>
                        <a:buNone/>
                      </a:pPr>
                      <a:r>
                        <a:rPr lang="en" sz="1200"/>
                        <a:t>6 INDUSTRY coefficients significant, model residuals include poor fit</a:t>
                      </a:r>
                      <a:endParaRPr sz="1200"/>
                    </a:p>
                  </a:txBody>
                  <a:tcPr marT="91425" marB="91425" marR="91425" marL="91425"/>
                </a:tc>
              </a:tr>
              <a:tr h="424425">
                <a:tc>
                  <a:txBody>
                    <a:bodyPr>
                      <a:noAutofit/>
                    </a:bodyPr>
                    <a:lstStyle/>
                    <a:p>
                      <a:pPr indent="0" lvl="0" marL="0" rtl="0" algn="l">
                        <a:lnSpc>
                          <a:spcPct val="102272"/>
                        </a:lnSpc>
                        <a:spcBef>
                          <a:spcPts val="0"/>
                        </a:spcBef>
                        <a:spcAft>
                          <a:spcPts val="0"/>
                        </a:spcAft>
                        <a:buNone/>
                      </a:pPr>
                      <a:r>
                        <a:rPr lang="en" sz="1000">
                          <a:solidFill>
                            <a:srgbClr val="0000FF"/>
                          </a:solidFill>
                          <a:highlight>
                            <a:srgbClr val="FFFFFF"/>
                          </a:highlight>
                        </a:rPr>
                        <a:t>&gt; mylogit_wage &lt;- glm(STATUS ~ WAGE, data = logit, family = "binomial")</a:t>
                      </a:r>
                      <a:r>
                        <a:rPr b="1" lang="en" sz="1200">
                          <a:highlight>
                            <a:srgbClr val="FFFFFF"/>
                          </a:highlight>
                        </a:rPr>
                        <a:t>                           (Wage)</a:t>
                      </a:r>
                      <a:r>
                        <a:rPr lang="en" sz="1000">
                          <a:solidFill>
                            <a:srgbClr val="0000FF"/>
                          </a:solidFill>
                          <a:highlight>
                            <a:srgbClr val="FFFFFF"/>
                          </a:highlight>
                        </a:rPr>
                        <a:t> </a:t>
                      </a:r>
                      <a:endParaRPr sz="1000">
                        <a:solidFill>
                          <a:srgbClr val="0000FF"/>
                        </a:solidFill>
                        <a:highlight>
                          <a:srgbClr val="FFFFFF"/>
                        </a:highlight>
                      </a:endParaRPr>
                    </a:p>
                  </a:txBody>
                  <a:tcPr marT="91425" marB="91425" marR="91425" marL="91425"/>
                </a:tc>
                <a:tc>
                  <a:txBody>
                    <a:bodyPr>
                      <a:noAutofit/>
                    </a:bodyPr>
                    <a:lstStyle/>
                    <a:p>
                      <a:pPr indent="0" lvl="0" marL="0" rtl="0" algn="l">
                        <a:spcBef>
                          <a:spcPts val="0"/>
                        </a:spcBef>
                        <a:spcAft>
                          <a:spcPts val="0"/>
                        </a:spcAft>
                        <a:buNone/>
                      </a:pPr>
                      <a:r>
                        <a:rPr lang="en" sz="1200"/>
                        <a:t>Only the intercept is significant</a:t>
                      </a:r>
                      <a:endParaRPr sz="1200"/>
                    </a:p>
                  </a:txBody>
                  <a:tcPr marT="91425" marB="91425" marR="91425" marL="91425"/>
                </a:tc>
              </a:tr>
              <a:tr h="424425">
                <a:tc>
                  <a:txBody>
                    <a:bodyPr>
                      <a:noAutofit/>
                    </a:bodyPr>
                    <a:lstStyle/>
                    <a:p>
                      <a:pPr indent="0" lvl="0" marL="0" rtl="0" algn="l">
                        <a:spcBef>
                          <a:spcPts val="0"/>
                        </a:spcBef>
                        <a:spcAft>
                          <a:spcPts val="0"/>
                        </a:spcAft>
                        <a:buNone/>
                      </a:pPr>
                      <a:r>
                        <a:rPr lang="en" sz="1000">
                          <a:solidFill>
                            <a:srgbClr val="0000FF"/>
                          </a:solidFill>
                        </a:rPr>
                        <a:t>&gt; mylogit_industry &lt;- glm(STATUS ~ INDUSTRY, data = logit, family = "binomial")                            </a:t>
                      </a:r>
                      <a:r>
                        <a:rPr b="1" lang="en" sz="1200">
                          <a:highlight>
                            <a:srgbClr val="FFFFFF"/>
                          </a:highlight>
                        </a:rPr>
                        <a:t>(Industry)</a:t>
                      </a:r>
                      <a:r>
                        <a:rPr lang="en" sz="1000">
                          <a:solidFill>
                            <a:srgbClr val="0000FF"/>
                          </a:solidFill>
                          <a:highlight>
                            <a:srgbClr val="FFFFFF"/>
                          </a:highlight>
                        </a:rPr>
                        <a:t> </a:t>
                      </a:r>
                      <a:endParaRPr sz="1000">
                        <a:solidFill>
                          <a:srgbClr val="0000FF"/>
                        </a:solidFill>
                      </a:endParaRPr>
                    </a:p>
                  </a:txBody>
                  <a:tcPr marT="91425" marB="91425" marR="91425" marL="91425"/>
                </a:tc>
                <a:tc>
                  <a:txBody>
                    <a:bodyPr>
                      <a:noAutofit/>
                    </a:bodyPr>
                    <a:lstStyle/>
                    <a:p>
                      <a:pPr indent="0" lvl="0" marL="0" rtl="0" algn="l">
                        <a:spcBef>
                          <a:spcPts val="0"/>
                        </a:spcBef>
                        <a:spcAft>
                          <a:spcPts val="0"/>
                        </a:spcAft>
                        <a:buNone/>
                      </a:pPr>
                      <a:r>
                        <a:rPr lang="en" sz="1200"/>
                        <a:t>Intercept + 8 INDUSTRY coefficients significant, AIC score =&gt; model specification is marginally the best</a:t>
                      </a:r>
                      <a:endParaRPr sz="1200"/>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EXPLORING VARIABLES: Case Status</a:t>
            </a:r>
            <a:endParaRPr/>
          </a:p>
        </p:txBody>
      </p:sp>
      <p:sp>
        <p:nvSpPr>
          <p:cNvPr id="123" name="Google Shape;123;p21"/>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The </a:t>
            </a:r>
            <a:r>
              <a:rPr b="1" lang="en" sz="1400">
                <a:highlight>
                  <a:srgbClr val="FFFFFF"/>
                </a:highlight>
              </a:rPr>
              <a:t>relation</a:t>
            </a:r>
            <a:r>
              <a:rPr b="1" lang="en" sz="1400"/>
              <a:t> between Case Status and Number of the Cases</a:t>
            </a:r>
            <a:endParaRPr b="1" sz="1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24" name="Google Shape;124;p21"/>
          <p:cNvPicPr preferRelativeResize="0"/>
          <p:nvPr/>
        </p:nvPicPr>
        <p:blipFill>
          <a:blip r:embed="rId3">
            <a:alphaModFix/>
          </a:blip>
          <a:stretch>
            <a:fillRect/>
          </a:stretch>
        </p:blipFill>
        <p:spPr>
          <a:xfrm>
            <a:off x="4200280" y="1803850"/>
            <a:ext cx="4632026" cy="2908026"/>
          </a:xfrm>
          <a:prstGeom prst="rect">
            <a:avLst/>
          </a:prstGeom>
          <a:noFill/>
          <a:ln>
            <a:noFill/>
          </a:ln>
        </p:spPr>
      </p:pic>
      <p:pic>
        <p:nvPicPr>
          <p:cNvPr id="125" name="Google Shape;125;p21"/>
          <p:cNvPicPr preferRelativeResize="0"/>
          <p:nvPr/>
        </p:nvPicPr>
        <p:blipFill>
          <a:blip r:embed="rId4">
            <a:alphaModFix/>
          </a:blip>
          <a:stretch>
            <a:fillRect/>
          </a:stretch>
        </p:blipFill>
        <p:spPr>
          <a:xfrm>
            <a:off x="311700" y="2370475"/>
            <a:ext cx="3956726" cy="1991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